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91" r:id="rId2"/>
    <p:sldMasterId id="2147483681" r:id="rId3"/>
    <p:sldMasterId id="2147483821" r:id="rId4"/>
    <p:sldMasterId id="2147483761" r:id="rId5"/>
    <p:sldMasterId id="2147483776" r:id="rId6"/>
    <p:sldMasterId id="2147483698" r:id="rId7"/>
    <p:sldMasterId id="2147483835" r:id="rId8"/>
    <p:sldMasterId id="2147483744" r:id="rId9"/>
  </p:sldMasterIdLst>
  <p:notesMasterIdLst>
    <p:notesMasterId r:id="rId107"/>
  </p:notesMasterIdLst>
  <p:handoutMasterIdLst>
    <p:handoutMasterId r:id="rId108"/>
  </p:handoutMasterIdLst>
  <p:sldIdLst>
    <p:sldId id="269" r:id="rId10"/>
    <p:sldId id="381" r:id="rId11"/>
    <p:sldId id="368" r:id="rId12"/>
    <p:sldId id="367" r:id="rId13"/>
    <p:sldId id="372" r:id="rId14"/>
    <p:sldId id="371" r:id="rId15"/>
    <p:sldId id="293" r:id="rId16"/>
    <p:sldId id="362" r:id="rId17"/>
    <p:sldId id="363" r:id="rId18"/>
    <p:sldId id="364" r:id="rId19"/>
    <p:sldId id="365" r:id="rId20"/>
    <p:sldId id="366" r:id="rId21"/>
    <p:sldId id="341" r:id="rId22"/>
    <p:sldId id="375" r:id="rId23"/>
    <p:sldId id="342" r:id="rId24"/>
    <p:sldId id="343" r:id="rId25"/>
    <p:sldId id="344" r:id="rId26"/>
    <p:sldId id="345" r:id="rId27"/>
    <p:sldId id="346" r:id="rId28"/>
    <p:sldId id="347" r:id="rId29"/>
    <p:sldId id="348" r:id="rId30"/>
    <p:sldId id="349" r:id="rId31"/>
    <p:sldId id="350" r:id="rId32"/>
    <p:sldId id="351" r:id="rId33"/>
    <p:sldId id="383" r:id="rId34"/>
    <p:sldId id="352" r:id="rId35"/>
    <p:sldId id="388" r:id="rId36"/>
    <p:sldId id="281" r:id="rId37"/>
    <p:sldId id="376" r:id="rId38"/>
    <p:sldId id="282" r:id="rId39"/>
    <p:sldId id="318" r:id="rId40"/>
    <p:sldId id="320" r:id="rId41"/>
    <p:sldId id="290" r:id="rId42"/>
    <p:sldId id="321" r:id="rId43"/>
    <p:sldId id="285" r:id="rId44"/>
    <p:sldId id="384" r:id="rId45"/>
    <p:sldId id="286" r:id="rId46"/>
    <p:sldId id="291" r:id="rId47"/>
    <p:sldId id="377" r:id="rId48"/>
    <p:sldId id="271" r:id="rId49"/>
    <p:sldId id="309" r:id="rId50"/>
    <p:sldId id="301" r:id="rId51"/>
    <p:sldId id="315" r:id="rId52"/>
    <p:sldId id="316" r:id="rId53"/>
    <p:sldId id="317" r:id="rId54"/>
    <p:sldId id="303" r:id="rId55"/>
    <p:sldId id="308" r:id="rId56"/>
    <p:sldId id="304" r:id="rId57"/>
    <p:sldId id="305" r:id="rId58"/>
    <p:sldId id="306" r:id="rId59"/>
    <p:sldId id="312" r:id="rId60"/>
    <p:sldId id="288" r:id="rId61"/>
    <p:sldId id="287" r:id="rId62"/>
    <p:sldId id="276" r:id="rId63"/>
    <p:sldId id="277" r:id="rId64"/>
    <p:sldId id="389" r:id="rId65"/>
    <p:sldId id="333" r:id="rId66"/>
    <p:sldId id="378" r:id="rId67"/>
    <p:sldId id="334" r:id="rId68"/>
    <p:sldId id="335" r:id="rId69"/>
    <p:sldId id="336" r:id="rId70"/>
    <p:sldId id="337" r:id="rId71"/>
    <p:sldId id="338" r:id="rId72"/>
    <p:sldId id="339" r:id="rId73"/>
    <p:sldId id="340" r:id="rId74"/>
    <p:sldId id="390" r:id="rId75"/>
    <p:sldId id="322" r:id="rId76"/>
    <p:sldId id="379" r:id="rId77"/>
    <p:sldId id="323" r:id="rId78"/>
    <p:sldId id="324" r:id="rId79"/>
    <p:sldId id="325" r:id="rId80"/>
    <p:sldId id="326" r:id="rId81"/>
    <p:sldId id="327" r:id="rId82"/>
    <p:sldId id="328" r:id="rId83"/>
    <p:sldId id="385" r:id="rId84"/>
    <p:sldId id="329" r:id="rId85"/>
    <p:sldId id="391" r:id="rId86"/>
    <p:sldId id="353" r:id="rId87"/>
    <p:sldId id="380" r:id="rId88"/>
    <p:sldId id="354" r:id="rId89"/>
    <p:sldId id="356" r:id="rId90"/>
    <p:sldId id="355" r:id="rId91"/>
    <p:sldId id="357" r:id="rId92"/>
    <p:sldId id="358" r:id="rId93"/>
    <p:sldId id="387" r:id="rId94"/>
    <p:sldId id="359" r:id="rId95"/>
    <p:sldId id="360" r:id="rId96"/>
    <p:sldId id="386" r:id="rId97"/>
    <p:sldId id="361" r:id="rId98"/>
    <p:sldId id="392" r:id="rId99"/>
    <p:sldId id="330" r:id="rId100"/>
    <p:sldId id="373" r:id="rId101"/>
    <p:sldId id="374" r:id="rId102"/>
    <p:sldId id="369" r:id="rId103"/>
    <p:sldId id="370" r:id="rId104"/>
    <p:sldId id="332" r:id="rId105"/>
    <p:sldId id="382" r:id="rId106"/>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27">
          <p15:clr>
            <a:srgbClr val="A4A3A4"/>
          </p15:clr>
        </p15:guide>
        <p15:guide id="2" pos="582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lo, Caitlin L. (CDC/ONDIEH/NCCDPHP)" initials="MCL(" lastIdx="10" clrIdx="0"/>
  <p:cmAuthor id="1" name="eresnick" initials="e" lastIdx="31" clrIdx="1"/>
  <p:cmAuthor id="2" name="margaretp" initials="m" lastIdx="31" clrIdx="2"/>
  <p:cmAuthor id="3" name="jchriqui" initials="j" lastIdx="9" clrIdx="3"/>
  <p:cmAuthor id="4" name="Jamie Chriqui" initials="JC" lastIdx="1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1A5"/>
    <a:srgbClr val="860038"/>
    <a:srgbClr val="F6A01A"/>
    <a:srgbClr val="5C8727"/>
    <a:srgbClr val="7F7F7F"/>
    <a:srgbClr val="898989"/>
    <a:srgbClr val="EEDA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8" autoAdjust="0"/>
    <p:restoredTop sz="84483" autoAdjust="0"/>
  </p:normalViewPr>
  <p:slideViewPr>
    <p:cSldViewPr snapToGrid="0" snapToObjects="1">
      <p:cViewPr varScale="1">
        <p:scale>
          <a:sx n="80" d="100"/>
          <a:sy n="80" d="100"/>
        </p:scale>
        <p:origin x="-1410" y="-84"/>
      </p:cViewPr>
      <p:guideLst>
        <p:guide orient="horz" pos="4727"/>
        <p:guide pos="5827"/>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5286"/>
    </p:cViewPr>
  </p:sorterViewPr>
  <p:notesViewPr>
    <p:cSldViewPr snapToGrid="0" snapToObjects="1">
      <p:cViewPr varScale="1">
        <p:scale>
          <a:sx n="76" d="100"/>
          <a:sy n="76" d="100"/>
        </p:scale>
        <p:origin x="-277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notesMaster" Target="notesMasters/notes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ommentAuthors" Target="commentAuthor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C43AE3-76C2-B04F-AC50-2E0D7B661BA6}" type="datetimeFigureOut">
              <a:rPr lang="en-US" smtClean="0"/>
              <a:pPr/>
              <a:t>11/20/2014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2E49A-07B3-5A49-88D5-62E4D63EA798}" type="slidenum">
              <a:rPr lang="en-US" smtClean="0"/>
              <a:pPr/>
              <a:t>‹#›</a:t>
            </a:fld>
            <a:endParaRPr lang="en-US"/>
          </a:p>
        </p:txBody>
      </p:sp>
    </p:spTree>
    <p:extLst>
      <p:ext uri="{BB962C8B-B14F-4D97-AF65-F5344CB8AC3E}">
        <p14:creationId xmlns:p14="http://schemas.microsoft.com/office/powerpoint/2010/main" xmlns="" val="3615198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BC4064-BE87-4255-8AEE-CCAA733B8935}" type="datetimeFigureOut">
              <a:rPr lang="en-US" smtClean="0"/>
              <a:pPr/>
              <a:t>11/20/2014</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FACF9-093C-489C-A713-A3C2E03C8074}" type="slidenum">
              <a:rPr lang="en-US" smtClean="0"/>
              <a:pPr/>
              <a:t>‹#›</a:t>
            </a:fld>
            <a:endParaRPr lang="en-US"/>
          </a:p>
        </p:txBody>
      </p:sp>
    </p:spTree>
    <p:extLst>
      <p:ext uri="{BB962C8B-B14F-4D97-AF65-F5344CB8AC3E}">
        <p14:creationId xmlns:p14="http://schemas.microsoft.com/office/powerpoint/2010/main" xmlns="" val="96822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8" Type="http://schemas.openxmlformats.org/officeDocument/2006/relationships/hyperlink" Target="http://www.fns.usda.gov/farmtoschool" TargetMode="External"/><Relationship Id="rId3" Type="http://schemas.openxmlformats.org/officeDocument/2006/relationships/hyperlink" Target="http://www.cdc.gov/healthyyouth/npao/" TargetMode="External"/><Relationship Id="rId7" Type="http://schemas.openxmlformats.org/officeDocument/2006/relationships/hyperlink" Target="http://www.teamnutrition.usda.gov/"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www.fns.usda.gov/school-meals/smart-snacks-schools" TargetMode="External"/><Relationship Id="rId11" Type="http://schemas.openxmlformats.org/officeDocument/2006/relationships/hyperlink" Target="http://www.bridgingthegapresearch.org/research/district_wellness_policies" TargetMode="External"/><Relationship Id="rId5" Type="http://schemas.openxmlformats.org/officeDocument/2006/relationships/hyperlink" Target="http://www.fns.usda.gov/tn/local-school-wellness-policy" TargetMode="External"/><Relationship Id="rId10" Type="http://schemas.openxmlformats.org/officeDocument/2006/relationships/hyperlink" Target="http://www.letsmove.gov/sites/letsmove.gov/files/pdfs/TAKE_ACTION_SCHOOLS.pdf" TargetMode="External"/><Relationship Id="rId4" Type="http://schemas.openxmlformats.org/officeDocument/2006/relationships/hyperlink" Target="http://healthymeals.nal.usda.gov/school-wellness-resources" TargetMode="External"/><Relationship Id="rId9" Type="http://schemas.openxmlformats.org/officeDocument/2006/relationships/hyperlink" Target="http://www.nfsmi.org/"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a:t>
            </a:fld>
            <a:endParaRPr lang="en-US"/>
          </a:p>
        </p:txBody>
      </p:sp>
    </p:spTree>
    <p:extLst>
      <p:ext uri="{BB962C8B-B14F-4D97-AF65-F5344CB8AC3E}">
        <p14:creationId xmlns:p14="http://schemas.microsoft.com/office/powerpoint/2010/main" xmlns="" val="61399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All state law collection was validated against existing secondary source compilations of state laws, including but not limited to the National Cancer Institute’s Classification of Laws Associated with School Students (CLASS) system,</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the National Conference of State Legislatures Childhood Obesity Legislative Tracking database,</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the Centers for Disease Control and Prevention’s Chronic Disease State Policy Tracking System,</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the National Association of State Boards of Education School Health Policy Database,</a:t>
            </a:r>
            <a:r>
              <a:rPr lang="en-US" sz="1200" kern="1200" baseline="30000" dirty="0" smtClean="0">
                <a:solidFill>
                  <a:schemeClr val="tx1"/>
                </a:solidFill>
                <a:latin typeface="+mn-lt"/>
                <a:ea typeface="+mn-ea"/>
                <a:cs typeface="+mn-cs"/>
              </a:rPr>
              <a:t>9</a:t>
            </a:r>
            <a:r>
              <a:rPr lang="en-US" sz="1200" kern="1200" dirty="0" smtClean="0">
                <a:solidFill>
                  <a:schemeClr val="tx1"/>
                </a:solidFill>
                <a:latin typeface="+mn-lt"/>
                <a:ea typeface="+mn-ea"/>
                <a:cs typeface="+mn-cs"/>
              </a:rPr>
              <a:t> and the Trust for America’s Health annual </a:t>
            </a:r>
            <a:r>
              <a:rPr lang="en-US" sz="1200" i="1" kern="1200" dirty="0" smtClean="0">
                <a:solidFill>
                  <a:schemeClr val="tx1"/>
                </a:solidFill>
                <a:latin typeface="+mn-lt"/>
                <a:ea typeface="+mn-ea"/>
                <a:cs typeface="+mn-cs"/>
              </a:rPr>
              <a:t>F as in FAT</a:t>
            </a:r>
            <a:r>
              <a:rPr lang="en-US" sz="1200" kern="1200" baseline="30000" dirty="0" smtClean="0">
                <a:solidFill>
                  <a:schemeClr val="tx1"/>
                </a:solidFill>
                <a:latin typeface="+mn-lt"/>
                <a:ea typeface="+mn-ea"/>
                <a:cs typeface="+mn-cs"/>
              </a:rPr>
              <a:t>10</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compilation.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10</a:t>
            </a:fld>
            <a:endParaRPr lang="en-US"/>
          </a:p>
        </p:txBody>
      </p:sp>
    </p:spTree>
    <p:extLst>
      <p:ext uri="{BB962C8B-B14F-4D97-AF65-F5344CB8AC3E}">
        <p14:creationId xmlns:p14="http://schemas.microsoft.com/office/powerpoint/2010/main" xmlns="" val="383079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All of the policy provisions were coded as having: (a) a strong policy; b) a weak policy; or c) no policy. </a:t>
            </a:r>
            <a:r>
              <a:rPr lang="en-US" sz="1200" b="1" kern="1200" dirty="0" smtClean="0">
                <a:solidFill>
                  <a:schemeClr val="tx1"/>
                </a:solidFill>
                <a:latin typeface="+mn-lt"/>
                <a:ea typeface="+mn-ea"/>
                <a:cs typeface="+mn-cs"/>
              </a:rPr>
              <a:t>STRONG POLICY</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PROVISIONS</a:t>
            </a:r>
            <a:r>
              <a:rPr lang="en-US" sz="1200" kern="1200" dirty="0" smtClean="0">
                <a:solidFill>
                  <a:schemeClr val="tx1"/>
                </a:solidFill>
                <a:latin typeface="+mn-lt"/>
                <a:ea typeface="+mn-ea"/>
                <a:cs typeface="+mn-cs"/>
              </a:rPr>
              <a:t> were those that were definitely required and that specified an implementation plan or strategy. Strong policy provisions included language such as </a:t>
            </a:r>
            <a:r>
              <a:rPr lang="en-US" sz="1200" i="1" kern="1200" dirty="0" smtClean="0">
                <a:solidFill>
                  <a:schemeClr val="tx1"/>
                </a:solidFill>
                <a:latin typeface="+mn-lt"/>
                <a:ea typeface="+mn-ea"/>
                <a:cs typeface="+mn-cs"/>
              </a:rPr>
              <a:t>shall, must, will, require, comply,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enforce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WEAK POLICY PROVISIONS</a:t>
            </a:r>
            <a:r>
              <a:rPr lang="en-US" sz="1200" kern="1200" dirty="0" smtClean="0">
                <a:solidFill>
                  <a:schemeClr val="tx1"/>
                </a:solidFill>
                <a:latin typeface="+mn-lt"/>
                <a:ea typeface="+mn-ea"/>
                <a:cs typeface="+mn-cs"/>
              </a:rPr>
              <a:t> included vague terms, suggestions or recommendations, as well as those that required action, but noted exceptions for certain grade levels or certain times of day. Weak policy provisions included language such as </a:t>
            </a:r>
            <a:r>
              <a:rPr lang="en-US" sz="1200" i="1" kern="1200" dirty="0" smtClean="0">
                <a:solidFill>
                  <a:schemeClr val="tx1"/>
                </a:solidFill>
                <a:latin typeface="+mn-lt"/>
                <a:ea typeface="+mn-ea"/>
                <a:cs typeface="+mn-cs"/>
              </a:rPr>
              <a:t>should, might, encourage, some, make an effort to, partial, </a:t>
            </a:r>
            <a:r>
              <a:rPr lang="en-US" sz="1200" kern="1200" dirty="0" smtClean="0">
                <a:solidFill>
                  <a:schemeClr val="tx1"/>
                </a:solidFill>
                <a:latin typeface="+mn-lt"/>
                <a:ea typeface="+mn-ea"/>
                <a:cs typeface="+mn-cs"/>
              </a:rPr>
              <a:t>and</a:t>
            </a:r>
            <a:r>
              <a:rPr lang="en-US" sz="1200" i="1" kern="1200" dirty="0" smtClean="0">
                <a:solidFill>
                  <a:schemeClr val="tx1"/>
                </a:solidFill>
                <a:latin typeface="+mn-lt"/>
                <a:ea typeface="+mn-ea"/>
                <a:cs typeface="+mn-cs"/>
              </a:rPr>
              <a:t> try</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certain competitive food and beverage topics “</a:t>
            </a:r>
            <a:r>
              <a:rPr lang="en-US" sz="1200" b="1" kern="1200" dirty="0" smtClean="0">
                <a:solidFill>
                  <a:schemeClr val="tx1"/>
                </a:solidFill>
                <a:latin typeface="+mn-lt"/>
                <a:ea typeface="+mn-ea"/>
                <a:cs typeface="+mn-cs"/>
              </a:rPr>
              <a:t>strong policy provisions</a:t>
            </a:r>
            <a:r>
              <a:rPr lang="en-US" sz="1200" kern="1200" dirty="0" smtClean="0">
                <a:solidFill>
                  <a:schemeClr val="tx1"/>
                </a:solidFill>
                <a:latin typeface="+mn-lt"/>
                <a:ea typeface="+mn-ea"/>
                <a:cs typeface="+mn-cs"/>
              </a:rPr>
              <a:t>” were divided to reflect: (a) required provisions that did not meet the Institute of Medicine’s (IOM) 2007 </a:t>
            </a:r>
            <a:r>
              <a:rPr lang="en-US" sz="1200" i="1" kern="1200" dirty="0" smtClean="0">
                <a:solidFill>
                  <a:schemeClr val="tx1"/>
                </a:solidFill>
                <a:latin typeface="+mn-lt"/>
                <a:ea typeface="+mn-ea"/>
                <a:cs typeface="+mn-cs"/>
              </a:rPr>
              <a:t>Nutrition Standards for Foods Sold in Schools</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13</a:t>
            </a:r>
            <a:r>
              <a:rPr lang="en-US" sz="1200" kern="1200" dirty="0" smtClean="0">
                <a:solidFill>
                  <a:schemeClr val="tx1"/>
                </a:solidFill>
                <a:latin typeface="+mn-lt"/>
                <a:ea typeface="+mn-ea"/>
                <a:cs typeface="+mn-cs"/>
              </a:rPr>
              <a:t> (b) required provisions that met the IOM standard, or (c) complete bans on the item (e.g., prohibit soda from being sold) or prohibitions on the location of sale (e.g., prohibiting vending machines altogether). For the purposes of these briefs, all of these categories were collapsed into the </a:t>
            </a:r>
            <a:r>
              <a:rPr lang="en-US" sz="1200" b="1" kern="1200" dirty="0" smtClean="0">
                <a:solidFill>
                  <a:schemeClr val="tx1"/>
                </a:solidFill>
                <a:latin typeface="+mn-lt"/>
                <a:ea typeface="+mn-ea"/>
                <a:cs typeface="+mn-cs"/>
              </a:rPr>
              <a:t>strong policy provision </a:t>
            </a:r>
            <a:r>
              <a:rPr lang="en-US" sz="1200" kern="1200" dirty="0" smtClean="0">
                <a:solidFill>
                  <a:schemeClr val="tx1"/>
                </a:solidFill>
                <a:latin typeface="+mn-lt"/>
                <a:ea typeface="+mn-ea"/>
                <a:cs typeface="+mn-cs"/>
              </a:rPr>
              <a:t>category.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collected policies and state laws were coded and analyzed by BTG researchers. Results were provided to CDC and the series of briefs were developed collaboratively to focus on the content and strength of district wellness policies.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11</a:t>
            </a:fld>
            <a:endParaRPr lang="en-US"/>
          </a:p>
        </p:txBody>
      </p:sp>
    </p:spTree>
    <p:extLst>
      <p:ext uri="{BB962C8B-B14F-4D97-AF65-F5344CB8AC3E}">
        <p14:creationId xmlns:p14="http://schemas.microsoft.com/office/powerpoint/2010/main" xmlns="" val="423227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12</a:t>
            </a:fld>
            <a:endParaRPr lang="en-US"/>
          </a:p>
        </p:txBody>
      </p:sp>
    </p:spTree>
    <p:extLst>
      <p:ext uri="{BB962C8B-B14F-4D97-AF65-F5344CB8AC3E}">
        <p14:creationId xmlns:p14="http://schemas.microsoft.com/office/powerpoint/2010/main" xmlns="" val="343586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Supporting Quality Physical Education and Physical Activity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13</a:t>
            </a:fld>
            <a:endParaRPr lang="en-US"/>
          </a:p>
        </p:txBody>
      </p:sp>
    </p:spTree>
    <p:extLst>
      <p:ext uri="{BB962C8B-B14F-4D97-AF65-F5344CB8AC3E}">
        <p14:creationId xmlns:p14="http://schemas.microsoft.com/office/powerpoint/2010/main" xmlns="" val="111496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School districts have taken a variety of steps to encourage PE and PA among their students. This brief highlight areas where policy opportunities exist, as well as areas where policies are well-established relative to PE and PA. This brief summarizes the range of policy actions taken by public school districts, including reports from districts on PE and PA requirements,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Physically active kids are healthier kids.</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School districts and schools can implement physical activity programs that maximize opportunities for students to be physically active and help them meet the national recommendation of 60 minutes of physical activity daily.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school day, physical education, recess, and activity breaks give students a chance to be active. Schools can also encourage physical activity outside of school hours by promoting community use of school facilities and walking or biking to school.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15</a:t>
            </a:fld>
            <a:endParaRPr lang="en-US"/>
          </a:p>
        </p:txBody>
      </p:sp>
    </p:spTree>
    <p:extLst>
      <p:ext uri="{BB962C8B-B14F-4D97-AF65-F5344CB8AC3E}">
        <p14:creationId xmlns:p14="http://schemas.microsoft.com/office/powerpoint/2010/main" xmlns="" val="345013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US Department of Health and Human Services recommends that youth engage in a minimum of 60 minutes of physical activity each day. </a:t>
            </a:r>
          </a:p>
          <a:p>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r>
              <a:rPr lang="en-US" sz="1200" kern="1200" baseline="30000" dirty="0" smtClean="0">
                <a:solidFill>
                  <a:schemeClr val="tx1"/>
                </a:solidFill>
                <a:latin typeface="+mn-lt"/>
                <a:ea typeface="+mn-ea"/>
                <a:cs typeface="+mn-cs"/>
              </a:rPr>
              <a:t>2</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Child Nutrition and WIC Reauthorization Act of 2004</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more recently the </a:t>
            </a:r>
            <a:r>
              <a:rPr lang="en-US" sz="1200" i="1" kern="1200" dirty="0" smtClean="0">
                <a:solidFill>
                  <a:schemeClr val="tx1"/>
                </a:solidFill>
                <a:latin typeface="+mn-lt"/>
                <a:ea typeface="+mn-ea"/>
                <a:cs typeface="+mn-cs"/>
              </a:rPr>
              <a:t>Healthy, Hunger-Free Kids Act of 2010</a:t>
            </a:r>
            <a:r>
              <a:rPr lang="en-US" sz="1200" kern="1200" dirty="0" smtClean="0">
                <a:solidFill>
                  <a:schemeClr val="tx1"/>
                </a:solidFill>
                <a:latin typeface="+mn-lt"/>
                <a:ea typeface="+mn-ea"/>
                <a:cs typeface="+mn-cs"/>
              </a:rPr>
              <a:t>,</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require that school districts have a local school wellness policy (i.e., wellness policy) that includes goals for physical activity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In addition to the federal wellness policy requirement, other national organizations, such as the Centers for Disease Control and Prevention, American Alliance for Health, Physical Education,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Institute of Medicine, and American Academy of Pediatrics have made recommendations for schools to implement policies and practices that support PA, including requiring physical education (PE), allowing recess, and supporting safe routes to school.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School districts and schools can implement physical activity programs that maximize opportunities for students to be physically active and help them meet the national recommendation.</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16</a:t>
            </a:fld>
            <a:endParaRPr lang="en-US"/>
          </a:p>
        </p:txBody>
      </p:sp>
    </p:spTree>
    <p:extLst>
      <p:ext uri="{BB962C8B-B14F-4D97-AF65-F5344CB8AC3E}">
        <p14:creationId xmlns:p14="http://schemas.microsoft.com/office/powerpoint/2010/main" xmlns="" val="3989752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AAHPERD recommends that elementary students receive 150 minutes and secondary students receive 225 minutes of PE each week. During the 2011–2012 school year, the BTG study found that:</a:t>
            </a:r>
          </a:p>
          <a:p>
            <a:pPr lvl="0">
              <a:buFont typeface="Arial" pitchFamily="34" charset="0"/>
              <a:buChar char="•"/>
            </a:pPr>
            <a:r>
              <a:rPr lang="en-US" sz="1200" kern="1200" dirty="0" smtClean="0">
                <a:solidFill>
                  <a:schemeClr val="tx1"/>
                </a:solidFill>
                <a:latin typeface="+mn-lt"/>
                <a:ea typeface="+mn-ea"/>
                <a:cs typeface="+mn-cs"/>
              </a:rPr>
              <a:t>More than 70% of district policies did not address time requirements for PE across grade levels, and very few district policies (less than 5%) met the AAHPERD-recommended time</a:t>
            </a:r>
          </a:p>
          <a:p>
            <a:pPr lvl="0">
              <a:buFont typeface="Arial" pitchFamily="34" charset="0"/>
              <a:buChar char="•"/>
            </a:pPr>
            <a:r>
              <a:rPr lang="en-US" sz="1200" kern="1200" dirty="0" smtClean="0">
                <a:solidFill>
                  <a:schemeClr val="tx1"/>
                </a:solidFill>
                <a:latin typeface="+mn-lt"/>
                <a:ea typeface="+mn-ea"/>
                <a:cs typeface="+mn-cs"/>
              </a:rPr>
              <a:t>At the elementary school level, 27%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4%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–150 minutes per week.</a:t>
            </a:r>
          </a:p>
          <a:p>
            <a:pPr lvl="0">
              <a:buFont typeface="Arial" pitchFamily="34" charset="0"/>
              <a:buChar char="•"/>
            </a:pPr>
            <a:r>
              <a:rPr lang="en-US" sz="1200" kern="1200" dirty="0" smtClean="0">
                <a:solidFill>
                  <a:schemeClr val="tx1"/>
                </a:solidFill>
                <a:latin typeface="+mn-lt"/>
                <a:ea typeface="+mn-ea"/>
                <a:cs typeface="+mn-cs"/>
              </a:rPr>
              <a:t>At the middle school level, 25%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–250 minutes per week.</a:t>
            </a:r>
          </a:p>
          <a:p>
            <a:pPr lvl="0">
              <a:buFont typeface="Arial" pitchFamily="34" charset="0"/>
              <a:buChar char="•"/>
            </a:pPr>
            <a:r>
              <a:rPr lang="en-US" sz="1200" kern="1200" dirty="0" smtClean="0">
                <a:solidFill>
                  <a:schemeClr val="tx1"/>
                </a:solidFill>
                <a:latin typeface="+mn-lt"/>
                <a:ea typeface="+mn-ea"/>
                <a:cs typeface="+mn-cs"/>
              </a:rPr>
              <a:t>At the high school level, 18% of district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schools meet the AAHPERD-recommended time for PE per week, but only 2%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schools to meet this guideline. When addressed, district PE time provisions ranged 30 –225 minutes per week.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17</a:t>
            </a:fld>
            <a:endParaRPr lang="en-US"/>
          </a:p>
        </p:txBody>
      </p:sp>
    </p:spTree>
    <p:extLst>
      <p:ext uri="{BB962C8B-B14F-4D97-AF65-F5344CB8AC3E}">
        <p14:creationId xmlns:p14="http://schemas.microsoft.com/office/powerpoint/2010/main" xmlns="" val="1166072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One way to increase PE among high school students is to require a specific number of PE courses, credits, or hours for graduation. During the 2011–2012 school year,</a:t>
            </a:r>
          </a:p>
          <a:p>
            <a:pPr lvl="0">
              <a:buFont typeface="Arial" pitchFamily="34" charset="0"/>
              <a:buChar char="•"/>
            </a:pPr>
            <a:r>
              <a:rPr lang="en-US" sz="1200" kern="1200" dirty="0" smtClean="0">
                <a:solidFill>
                  <a:schemeClr val="tx1"/>
                </a:solidFill>
                <a:latin typeface="+mn-lt"/>
                <a:ea typeface="+mn-ea"/>
                <a:cs typeface="+mn-cs"/>
              </a:rPr>
              <a:t>Only 19%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specific PE graduation requirements.</a:t>
            </a:r>
          </a:p>
          <a:p>
            <a:pPr lvl="0">
              <a:buFont typeface="Arial" pitchFamily="34" charset="0"/>
              <a:buChar char="•"/>
            </a:pPr>
            <a:r>
              <a:rPr lang="en-US" sz="1200" kern="1200" dirty="0" smtClean="0">
                <a:solidFill>
                  <a:schemeClr val="tx1"/>
                </a:solidFill>
                <a:latin typeface="+mn-lt"/>
                <a:ea typeface="+mn-ea"/>
                <a:cs typeface="+mn-cs"/>
              </a:rPr>
              <a:t>Nearly 80% of district policies did not include specific PE graduation requirements.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18</a:t>
            </a:fld>
            <a:endParaRPr lang="en-US"/>
          </a:p>
        </p:txBody>
      </p:sp>
    </p:spTree>
    <p:extLst>
      <p:ext uri="{BB962C8B-B14F-4D97-AF65-F5344CB8AC3E}">
        <p14:creationId xmlns:p14="http://schemas.microsoft.com/office/powerpoint/2010/main" xmlns="" val="18582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A quality PE program can provide students with the knowledge, skills, and confidence to be physically active throughout their lives. During the 2011–2012 school year,</a:t>
            </a:r>
          </a:p>
          <a:p>
            <a:pPr lvl="0">
              <a:buFont typeface="Arial" pitchFamily="34" charset="0"/>
              <a:buChar char="•"/>
            </a:pPr>
            <a:r>
              <a:rPr lang="en-US" sz="1200" kern="1200" dirty="0" smtClean="0">
                <a:solidFill>
                  <a:schemeClr val="tx1"/>
                </a:solidFill>
                <a:latin typeface="+mn-lt"/>
                <a:ea typeface="+mn-ea"/>
                <a:cs typeface="+mn-cs"/>
              </a:rPr>
              <a:t>Nearly 61%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PE classes to promote a physically active lifestyle or focus on personal fitness.</a:t>
            </a:r>
          </a:p>
          <a:p>
            <a:pPr lvl="0">
              <a:buFont typeface="Arial" pitchFamily="34" charset="0"/>
              <a:buChar char="•"/>
            </a:pPr>
            <a:r>
              <a:rPr lang="en-US" sz="1200" kern="1200" dirty="0" smtClean="0">
                <a:solidFill>
                  <a:schemeClr val="tx1"/>
                </a:solidFill>
                <a:latin typeface="+mn-lt"/>
                <a:ea typeface="+mn-ea"/>
                <a:cs typeface="+mn-cs"/>
              </a:rPr>
              <a:t>Only 30%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licensed or credentialed PE teachers.</a:t>
            </a:r>
          </a:p>
          <a:p>
            <a:pPr lvl="0">
              <a:buFont typeface="Arial" pitchFamily="34" charset="0"/>
              <a:buChar char="•"/>
            </a:pPr>
            <a:r>
              <a:rPr lang="en-US" sz="1200" kern="1200" dirty="0" smtClean="0">
                <a:solidFill>
                  <a:schemeClr val="tx1"/>
                </a:solidFill>
                <a:latin typeface="+mn-lt"/>
                <a:ea typeface="+mn-ea"/>
                <a:cs typeface="+mn-cs"/>
              </a:rPr>
              <a:t>Only 14%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ongoing training for PE teachers. </a:t>
            </a:r>
          </a:p>
          <a:p>
            <a:pPr lvl="0">
              <a:buFont typeface="Arial" pitchFamily="34" charset="0"/>
              <a:buChar char="•"/>
            </a:pPr>
            <a:r>
              <a:rPr lang="en-US" sz="1200" kern="1200" dirty="0" smtClean="0">
                <a:solidFill>
                  <a:schemeClr val="tx1"/>
                </a:solidFill>
                <a:latin typeface="+mn-lt"/>
                <a:ea typeface="+mn-ea"/>
                <a:cs typeface="+mn-cs"/>
              </a:rPr>
              <a:t>Only 11%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students to spend at least 50% of PE time in moderate-to-vigorous physical activity.</a:t>
            </a:r>
          </a:p>
          <a:p>
            <a:pPr lvl="0">
              <a:buFont typeface="Arial" pitchFamily="34" charset="0"/>
              <a:buChar char="•"/>
            </a:pPr>
            <a:r>
              <a:rPr lang="en-US" sz="1200" kern="1200" dirty="0" smtClean="0">
                <a:solidFill>
                  <a:schemeClr val="tx1"/>
                </a:solidFill>
                <a:latin typeface="+mn-lt"/>
                <a:ea typeface="+mn-ea"/>
                <a:cs typeface="+mn-cs"/>
              </a:rPr>
              <a:t>Less than 10% of districts had policies that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safe and adequate equipment and facilities.</a:t>
            </a:r>
          </a:p>
          <a:p>
            <a:pPr lvl="0">
              <a:buFont typeface="Arial" pitchFamily="34" charset="0"/>
              <a:buChar char="•"/>
            </a:pPr>
            <a:r>
              <a:rPr lang="en-US" sz="1200" kern="1200" dirty="0" smtClean="0">
                <a:solidFill>
                  <a:schemeClr val="tx1"/>
                </a:solidFill>
                <a:latin typeface="+mn-lt"/>
                <a:ea typeface="+mn-ea"/>
                <a:cs typeface="+mn-cs"/>
              </a:rPr>
              <a:t>Only 8% of districts </a:t>
            </a:r>
            <a:r>
              <a:rPr lang="en-US" sz="1200" i="1" kern="1200" dirty="0" smtClean="0">
                <a:solidFill>
                  <a:schemeClr val="tx1"/>
                </a:solidFill>
                <a:latin typeface="+mn-lt"/>
                <a:ea typeface="+mn-ea"/>
                <a:cs typeface="+mn-cs"/>
              </a:rPr>
              <a:t>prohibited</a:t>
            </a:r>
            <a:r>
              <a:rPr lang="en-US" sz="1200" kern="1200" dirty="0" smtClean="0">
                <a:solidFill>
                  <a:schemeClr val="tx1"/>
                </a:solidFill>
                <a:latin typeface="+mn-lt"/>
                <a:ea typeface="+mn-ea"/>
                <a:cs typeface="+mn-cs"/>
              </a:rPr>
              <a:t> PE waivers for participation in interscholastic and intramural sports.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19</a:t>
            </a:fld>
            <a:endParaRPr lang="en-US"/>
          </a:p>
        </p:txBody>
      </p:sp>
    </p:spTree>
    <p:extLst>
      <p:ext uri="{BB962C8B-B14F-4D97-AF65-F5344CB8AC3E}">
        <p14:creationId xmlns:p14="http://schemas.microsoft.com/office/powerpoint/2010/main" xmlns="" val="345692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This presentation</a:t>
            </a:r>
            <a:r>
              <a:rPr lang="en-US" baseline="0" dirty="0" smtClean="0"/>
              <a:t> was created to accompany the series of local school wellness policy research briefs developed jointly by the CDC and the Bridging the Gap Research Program and released in June, 2014. This slide set contains content, data, and figures pulled directly from each of the 7 topic area briefs, as well as the methods document. Therefore, it provides a substantive overview of the entire research brief series and can be used by a broad range of stakeholders to present the research findings, recommendations, resources and other information contained within the briefs in a meaningful way. </a:t>
            </a:r>
          </a:p>
          <a:p>
            <a:endParaRPr lang="en-US" baseline="0" dirty="0" smtClean="0"/>
          </a:p>
          <a:p>
            <a:r>
              <a:rPr lang="en-US" baseline="0" dirty="0" smtClean="0"/>
              <a:t>This slide set was designed to be presented in its entirety, by individual section(s) (research brief topic area), or by individual slide. Presenters have the rights and capability to download and use all slides contained in this set or to extract individual slide(s), depending upon their needs and audience.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To help students meet the national recommendation of 60 minutes daily, schools can provide opportunities for PA during the school day to avoid prolonged periods of inactivity.</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During the 2011–2012 school year,</a:t>
            </a:r>
          </a:p>
          <a:p>
            <a:pPr lvl="0">
              <a:buFont typeface="Arial" pitchFamily="34" charset="0"/>
              <a:buChar char="•"/>
            </a:pPr>
            <a:r>
              <a:rPr lang="en-US" sz="1200" kern="1200" dirty="0" smtClean="0">
                <a:solidFill>
                  <a:schemeClr val="tx1"/>
                </a:solidFill>
                <a:latin typeface="+mn-lt"/>
                <a:ea typeface="+mn-ea"/>
                <a:cs typeface="+mn-cs"/>
              </a:rPr>
              <a:t>89% of districts met the minimum federal wellness policy mandate by specifically including goals for PA in their wellness policies.</a:t>
            </a:r>
          </a:p>
          <a:p>
            <a:pPr lvl="0">
              <a:buFont typeface="Arial" pitchFamily="34" charset="0"/>
              <a:buChar char="•"/>
            </a:pPr>
            <a:r>
              <a:rPr lang="en-US" sz="1200" kern="1200" dirty="0" smtClean="0">
                <a:solidFill>
                  <a:schemeClr val="tx1"/>
                </a:solidFill>
                <a:latin typeface="+mn-lt"/>
                <a:ea typeface="+mn-ea"/>
                <a:cs typeface="+mn-cs"/>
              </a:rPr>
              <a:t>14%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and 38%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be integrated throughout the school day (such as through PA breaks in the classroom).</a:t>
            </a:r>
          </a:p>
          <a:p>
            <a:pPr lvl="0">
              <a:buFont typeface="Arial" pitchFamily="34" charset="0"/>
              <a:buChar char="•"/>
            </a:pPr>
            <a:r>
              <a:rPr lang="en-US" sz="1200" kern="1200" dirty="0" smtClean="0">
                <a:solidFill>
                  <a:schemeClr val="tx1"/>
                </a:solidFill>
                <a:latin typeface="+mn-lt"/>
                <a:ea typeface="+mn-ea"/>
                <a:cs typeface="+mn-cs"/>
              </a:rPr>
              <a:t>Only 22%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18%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An additional 7%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10%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recess less than daily for elementary school students.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20</a:t>
            </a:fld>
            <a:endParaRPr lang="en-US"/>
          </a:p>
        </p:txBody>
      </p:sp>
    </p:spTree>
    <p:extLst>
      <p:ext uri="{BB962C8B-B14F-4D97-AF65-F5344CB8AC3E}">
        <p14:creationId xmlns:p14="http://schemas.microsoft.com/office/powerpoint/2010/main" xmlns="" val="3711671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can provide PA opportunities beyond the school day (i.e., before or after school, evenings) by using community use and joint use policies and safe routes to school. During the 2011–2012 school year,</a:t>
            </a:r>
          </a:p>
          <a:p>
            <a:pPr lvl="0">
              <a:buFont typeface="Arial" pitchFamily="34" charset="0"/>
              <a:buChar char="•"/>
            </a:pPr>
            <a:r>
              <a:rPr lang="en-US" sz="1200" kern="1200" dirty="0" smtClean="0">
                <a:solidFill>
                  <a:schemeClr val="tx1"/>
                </a:solidFill>
                <a:latin typeface="+mn-lt"/>
                <a:ea typeface="+mn-ea"/>
                <a:cs typeface="+mn-cs"/>
              </a:rPr>
              <a:t>Nearly 30% of district wellness policies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community use of school facilities outside of school hours for PA.</a:t>
            </a:r>
          </a:p>
          <a:p>
            <a:pPr lvl="0">
              <a:buFont typeface="Arial" pitchFamily="34" charset="0"/>
              <a:buChar char="•"/>
            </a:pPr>
            <a:r>
              <a:rPr lang="en-US" sz="1200" kern="1200" dirty="0" smtClean="0">
                <a:solidFill>
                  <a:schemeClr val="tx1"/>
                </a:solidFill>
                <a:latin typeface="+mn-lt"/>
                <a:ea typeface="+mn-ea"/>
                <a:cs typeface="+mn-cs"/>
              </a:rPr>
              <a:t>Only 13% of district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PA opportunities be provided before or after school through agreements with community agencies (e.g., Parks and Recreation, YMCA, and Boys and Girls Clubs).</a:t>
            </a:r>
          </a:p>
          <a:p>
            <a:pPr lvl="0">
              <a:buFont typeface="Arial" pitchFamily="34" charset="0"/>
              <a:buChar char="•"/>
            </a:pPr>
            <a:r>
              <a:rPr lang="en-US" sz="1200" kern="1200" dirty="0" smtClean="0">
                <a:solidFill>
                  <a:schemeClr val="tx1"/>
                </a:solidFill>
                <a:latin typeface="+mn-lt"/>
                <a:ea typeface="+mn-ea"/>
                <a:cs typeface="+mn-cs"/>
              </a:rPr>
              <a:t>Only 16% of district wellness policies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or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walking or biking to school using safe routes and safe practices.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21</a:t>
            </a:fld>
            <a:endParaRPr lang="en-US"/>
          </a:p>
        </p:txBody>
      </p:sp>
    </p:spTree>
    <p:extLst>
      <p:ext uri="{BB962C8B-B14F-4D97-AF65-F5344CB8AC3E}">
        <p14:creationId xmlns:p14="http://schemas.microsoft.com/office/powerpoint/2010/main" xmlns="" val="842257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 that can help improve PE and PA in schools.</a:t>
            </a:r>
            <a:r>
              <a:rPr lang="en-US" sz="1200" kern="1200" baseline="30000" dirty="0" smtClean="0">
                <a:solidFill>
                  <a:schemeClr val="tx1"/>
                </a:solidFill>
                <a:latin typeface="+mn-lt"/>
                <a:ea typeface="+mn-ea"/>
                <a:cs typeface="+mn-cs"/>
              </a:rPr>
              <a:t>3,6-13 </a:t>
            </a:r>
            <a:r>
              <a:rPr lang="en-US" sz="1200" kern="1200" dirty="0" smtClean="0">
                <a:solidFill>
                  <a:schemeClr val="tx1"/>
                </a:solidFill>
                <a:latin typeface="+mn-lt"/>
                <a:ea typeface="+mn-ea"/>
                <a:cs typeface="+mn-cs"/>
              </a:rPr>
              <a:t>These actions can help you implement these strategies and recommendations.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Provide districts with professional development and technical assistance for revising district wellness and PE and PA policies.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Partner with key organizations such as the state AAHPERD affiliate and state Action for Healthy Kids team to support the implementation of PE and PA policies and practices.</a:t>
            </a:r>
          </a:p>
          <a:p>
            <a:pPr lvl="0">
              <a:buFont typeface="Arial" pitchFamily="34" charset="0"/>
              <a:buChar char="•"/>
            </a:pPr>
            <a:r>
              <a:rPr lang="en-US" sz="1200" kern="1200" dirty="0" smtClean="0">
                <a:solidFill>
                  <a:schemeClr val="tx1"/>
                </a:solidFill>
                <a:latin typeface="+mn-lt"/>
                <a:ea typeface="+mn-ea"/>
                <a:cs typeface="+mn-cs"/>
              </a:rPr>
              <a:t>Provide professional development opportunities for district PE staff. </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22</a:t>
            </a:fld>
            <a:endParaRPr lang="en-US"/>
          </a:p>
        </p:txBody>
      </p:sp>
    </p:spTree>
    <p:extLst>
      <p:ext uri="{BB962C8B-B14F-4D97-AF65-F5344CB8AC3E}">
        <p14:creationId xmlns:p14="http://schemas.microsoft.com/office/powerpoint/2010/main" xmlns="" val="116274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Create a school health council or wellness committee that includes district and community stakeholders to implement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Require quality PE for all students that aligns with national and state recommendations and standards.</a:t>
            </a:r>
          </a:p>
          <a:p>
            <a:pPr lvl="0">
              <a:buFont typeface="Arial" pitchFamily="34" charset="0"/>
              <a:buChar char="•"/>
            </a:pPr>
            <a:r>
              <a:rPr lang="en-US" sz="1200" kern="1200" dirty="0" smtClean="0">
                <a:solidFill>
                  <a:schemeClr val="tx1"/>
                </a:solidFill>
                <a:latin typeface="+mn-lt"/>
                <a:ea typeface="+mn-ea"/>
                <a:cs typeface="+mn-cs"/>
              </a:rPr>
              <a:t>Prohibit waivers that allow students to be exempted from taking physical education for participation in interscholastic and intramural sports. </a:t>
            </a:r>
          </a:p>
          <a:p>
            <a:pPr lvl="0">
              <a:buFont typeface="Arial" pitchFamily="34" charset="0"/>
              <a:buChar char="•"/>
            </a:pPr>
            <a:r>
              <a:rPr lang="en-US" sz="1200" kern="1200" dirty="0" smtClean="0">
                <a:solidFill>
                  <a:schemeClr val="tx1"/>
                </a:solidFill>
                <a:latin typeface="+mn-lt"/>
                <a:ea typeface="+mn-ea"/>
                <a:cs typeface="+mn-cs"/>
              </a:rPr>
              <a:t>Require that state licensed or credentialed teachers instruct all PE classes.</a:t>
            </a:r>
          </a:p>
          <a:p>
            <a:pPr lvl="0">
              <a:buFont typeface="Arial" pitchFamily="34" charset="0"/>
              <a:buChar char="•"/>
            </a:pPr>
            <a:r>
              <a:rPr lang="en-US" sz="1200" kern="1200" dirty="0" smtClean="0">
                <a:solidFill>
                  <a:schemeClr val="tx1"/>
                </a:solidFill>
                <a:latin typeface="+mn-lt"/>
                <a:ea typeface="+mn-ea"/>
                <a:cs typeface="+mn-cs"/>
              </a:rPr>
              <a:t>Provide ongoing professional development for PE teachers, as well as for other teachers, to incorporate PA as part of non-PE classroom exercises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a:t>
            </a:r>
          </a:p>
          <a:p>
            <a:pPr>
              <a:buFont typeface="Arial" pitchFamily="34" charset="0"/>
              <a:buChar char="•"/>
            </a:pPr>
            <a:r>
              <a:rPr lang="en-US" sz="1200" kern="1200" dirty="0" smtClean="0">
                <a:solidFill>
                  <a:schemeClr val="tx1"/>
                </a:solidFill>
                <a:latin typeface="+mn-lt"/>
                <a:ea typeface="+mn-ea"/>
                <a:cs typeface="+mn-cs"/>
              </a:rPr>
              <a:t>Increase opportunities for children, their families, and the community to be physically active by opening up school facilities, such as gymnasiums, playgrounds, and tracks outside of school hours.</a:t>
            </a:r>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23</a:t>
            </a:fld>
            <a:endParaRPr lang="en-US"/>
          </a:p>
        </p:txBody>
      </p:sp>
    </p:spTree>
    <p:extLst>
      <p:ext uri="{BB962C8B-B14F-4D97-AF65-F5344CB8AC3E}">
        <p14:creationId xmlns:p14="http://schemas.microsoft.com/office/powerpoint/2010/main" xmlns="" val="1273160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24</a:t>
            </a:fld>
            <a:endParaRPr lang="en-US"/>
          </a:p>
        </p:txBody>
      </p:sp>
    </p:spTree>
    <p:extLst>
      <p:ext uri="{BB962C8B-B14F-4D97-AF65-F5344CB8AC3E}">
        <p14:creationId xmlns:p14="http://schemas.microsoft.com/office/powerpoint/2010/main" xmlns="" val="511686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25</a:t>
            </a:fld>
            <a:endParaRPr lang="en-US"/>
          </a:p>
        </p:txBody>
      </p:sp>
    </p:spTree>
    <p:extLst>
      <p:ext uri="{BB962C8B-B14F-4D97-AF65-F5344CB8AC3E}">
        <p14:creationId xmlns:p14="http://schemas.microsoft.com/office/powerpoint/2010/main" xmlns="" val="51168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26</a:t>
            </a:fld>
            <a:endParaRPr lang="en-US"/>
          </a:p>
        </p:txBody>
      </p:sp>
    </p:spTree>
    <p:extLst>
      <p:ext uri="{BB962C8B-B14F-4D97-AF65-F5344CB8AC3E}">
        <p14:creationId xmlns:p14="http://schemas.microsoft.com/office/powerpoint/2010/main" xmlns="" val="2985088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27</a:t>
            </a:fld>
            <a:endParaRPr lang="en-US"/>
          </a:p>
        </p:txBody>
      </p:sp>
    </p:spTree>
    <p:extLst>
      <p:ext uri="{BB962C8B-B14F-4D97-AF65-F5344CB8AC3E}">
        <p14:creationId xmlns:p14="http://schemas.microsoft.com/office/powerpoint/2010/main" xmlns="" val="2985088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Support Recess in Elementary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28</a:t>
            </a:fld>
            <a:endParaRPr lang="en-US"/>
          </a:p>
        </p:txBody>
      </p:sp>
    </p:spTree>
    <p:extLst>
      <p:ext uri="{BB962C8B-B14F-4D97-AF65-F5344CB8AC3E}">
        <p14:creationId xmlns:p14="http://schemas.microsoft.com/office/powerpoint/2010/main" xmlns="" val="889658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endParaRPr lang="en-US" sz="1200" b="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a:t>
            </a:r>
          </a:p>
          <a:p>
            <a:pPr>
              <a:buFont typeface="Arial" pitchFamily="34" charset="0"/>
              <a:buChar char="•"/>
            </a:pPr>
            <a:r>
              <a:rPr lang="en-US" sz="1200" kern="1200" baseline="0" dirty="0" smtClean="0">
                <a:solidFill>
                  <a:schemeClr val="tx1"/>
                </a:solidFill>
                <a:latin typeface="+mn-lt"/>
                <a:ea typeface="+mn-ea"/>
                <a:cs typeface="+mn-cs"/>
              </a:rPr>
              <a:t>This brief highlights areas where school recess policy opportunities exist, and where policies are well-established. </a:t>
            </a:r>
          </a:p>
          <a:p>
            <a:pPr>
              <a:buFont typeface="Arial" pitchFamily="34" charset="0"/>
              <a:buChar char="•"/>
            </a:pPr>
            <a:r>
              <a:rPr lang="en-US" sz="1200" kern="1200" baseline="0" dirty="0" smtClean="0">
                <a:solidFill>
                  <a:schemeClr val="tx1"/>
                </a:solidFill>
                <a:latin typeface="+mn-lt"/>
                <a:ea typeface="+mn-ea"/>
                <a:cs typeface="+mn-cs"/>
              </a:rPr>
              <a:t>It summarizes policy actions taken by public school districts, all 50 states and the District of Columbia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Please use this citation</a:t>
            </a:r>
            <a:r>
              <a:rPr lang="en-US" baseline="0" dirty="0" smtClean="0"/>
              <a:t> for all content obtained from this slide deck.</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a:t>
            </a:fld>
            <a:endParaRPr lang="en-US"/>
          </a:p>
        </p:txBody>
      </p:sp>
    </p:spTree>
    <p:extLst>
      <p:ext uri="{BB962C8B-B14F-4D97-AF65-F5344CB8AC3E}">
        <p14:creationId xmlns:p14="http://schemas.microsoft.com/office/powerpoint/2010/main" xmlns="" val="1954909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Recess provides students with a needed break from their structured school day. It can improve children’s physical, social, and emotional well-being,</a:t>
            </a:r>
            <a:r>
              <a:rPr lang="en-US" sz="1200" kern="1200" baseline="30000" dirty="0" smtClean="0">
                <a:solidFill>
                  <a:schemeClr val="tx1"/>
                </a:solidFill>
                <a:latin typeface="+mn-lt"/>
                <a:ea typeface="+mn-ea"/>
                <a:cs typeface="+mn-cs"/>
              </a:rPr>
              <a:t>1,2</a:t>
            </a:r>
            <a:r>
              <a:rPr lang="en-US" sz="1200" kern="1200" dirty="0" smtClean="0">
                <a:solidFill>
                  <a:schemeClr val="tx1"/>
                </a:solidFill>
                <a:latin typeface="+mn-lt"/>
                <a:ea typeface="+mn-ea"/>
                <a:cs typeface="+mn-cs"/>
              </a:rPr>
              <a:t> and enhance learning.</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Recess helps children meet the goal of 60 minutes of physical activity (PA) each day, as recommended by the US Department of Health and Human Services.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30</a:t>
            </a:fld>
            <a:endParaRPr lang="en-US"/>
          </a:p>
        </p:txBody>
      </p:sp>
    </p:spTree>
    <p:extLst>
      <p:ext uri="{BB962C8B-B14F-4D97-AF65-F5344CB8AC3E}">
        <p14:creationId xmlns:p14="http://schemas.microsoft.com/office/powerpoint/2010/main" xmlns="" val="120721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(e.g., Centers for Disease Control and Prevention, American Academy of Pediatrics, SHAPE</a:t>
            </a:r>
            <a:r>
              <a:rPr lang="en-US" sz="1200" kern="1200" baseline="0" dirty="0" smtClean="0">
                <a:solidFill>
                  <a:schemeClr val="tx1"/>
                </a:solidFill>
                <a:latin typeface="+mn-lt"/>
                <a:ea typeface="+mn-ea"/>
                <a:cs typeface="+mn-cs"/>
              </a:rPr>
              <a:t> America</a:t>
            </a:r>
            <a:r>
              <a:rPr lang="en-US" sz="1200" kern="1200" dirty="0" smtClean="0">
                <a:solidFill>
                  <a:schemeClr val="tx1"/>
                </a:solidFill>
                <a:latin typeface="+mn-lt"/>
                <a:ea typeface="+mn-ea"/>
                <a:cs typeface="+mn-cs"/>
              </a:rPr>
              <a:t>) recommend that districts provide at least 20 minutes of daily recess for all students</a:t>
            </a:r>
            <a:r>
              <a:rPr lang="en-US" sz="1200" kern="1200" baseline="0" dirty="0" smtClean="0">
                <a:solidFill>
                  <a:schemeClr val="tx1"/>
                </a:solidFill>
                <a:latin typeface="+mn-lt"/>
                <a:ea typeface="+mn-ea"/>
                <a:cs typeface="+mn-cs"/>
              </a:rPr>
              <a:t> in elementary schools. </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31</a:t>
            </a:fld>
            <a:endParaRPr lang="en-US"/>
          </a:p>
        </p:txBody>
      </p:sp>
    </p:spTree>
    <p:extLst>
      <p:ext uri="{BB962C8B-B14F-4D97-AF65-F5344CB8AC3E}">
        <p14:creationId xmlns:p14="http://schemas.microsoft.com/office/powerpoint/2010/main" xmlns="" val="741137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brief highlights areas where school recess policy opportunities exist, and where policies are well-established. It summarizes policy actions taken by public school districts, all 50 states and the District of Columbia from the 2011–2012 school year, from the Bridging the Gap (BTG) study.  </a:t>
            </a:r>
            <a:r>
              <a:rPr lang="en-US" dirty="0" smtClean="0"/>
              <a:t> </a:t>
            </a:r>
            <a:r>
              <a:rPr lang="en-US" sz="1200" kern="1200" dirty="0" smtClean="0">
                <a:solidFill>
                  <a:schemeClr val="tx1"/>
                </a:solidFill>
                <a:latin typeface="+mn-lt"/>
                <a:ea typeface="+mn-ea"/>
                <a:cs typeface="+mn-cs"/>
              </a:rPr>
              <a:t> </a:t>
            </a:r>
          </a:p>
          <a:p>
            <a:endParaRPr lang="en-US" dirty="0" smtClean="0"/>
          </a:p>
          <a:p>
            <a:r>
              <a:rPr lang="en-US" dirty="0" smtClean="0"/>
              <a:t>Few school district wellness and state policies address daily recess for elementary school or address recess as part of policy provisions for daily physical activity.</a:t>
            </a:r>
            <a:r>
              <a:rPr lang="en-US" sz="1200" kern="1200" dirty="0" smtClean="0">
                <a:solidFill>
                  <a:schemeClr val="tx1"/>
                </a:solidFill>
                <a:latin typeface="+mn-lt"/>
                <a:ea typeface="+mn-ea"/>
                <a:cs typeface="+mn-cs"/>
              </a:rPr>
              <a:t> During the 2011–2012 school year, the BTG study found that:</a:t>
            </a:r>
            <a:r>
              <a:rPr lang="en-US" sz="120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the District Level: </a:t>
            </a:r>
          </a:p>
          <a:p>
            <a:pPr lvl="0">
              <a:buFont typeface="Arial" pitchFamily="34" charset="0"/>
              <a:buChar char="•"/>
            </a:pPr>
            <a:r>
              <a:rPr lang="en-US" sz="1200" kern="1200" dirty="0" smtClean="0">
                <a:solidFill>
                  <a:schemeClr val="tx1"/>
                </a:solidFill>
                <a:latin typeface="+mn-lt"/>
                <a:ea typeface="+mn-ea"/>
                <a:cs typeface="+mn-cs"/>
              </a:rPr>
              <a:t>60% of districts had no policy regarding daily recess for elementary school students.</a:t>
            </a:r>
          </a:p>
          <a:p>
            <a:pPr lvl="0">
              <a:buFont typeface="Arial" pitchFamily="34" charset="0"/>
              <a:buChar char="•"/>
            </a:pPr>
            <a:r>
              <a:rPr lang="en-US" sz="1200" kern="1200" dirty="0" smtClean="0">
                <a:solidFill>
                  <a:schemeClr val="tx1"/>
                </a:solidFill>
                <a:latin typeface="+mn-lt"/>
                <a:ea typeface="+mn-ea"/>
                <a:cs typeface="+mn-cs"/>
              </a:rPr>
              <a:t>22%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and18%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Fewer than one half and</a:t>
            </a:r>
            <a:r>
              <a:rPr lang="en-US" sz="1200" kern="1200" baseline="0" dirty="0" smtClean="0">
                <a:solidFill>
                  <a:schemeClr val="tx1"/>
                </a:solidFill>
                <a:latin typeface="+mn-lt"/>
                <a:ea typeface="+mn-ea"/>
                <a:cs typeface="+mn-cs"/>
              </a:rPr>
              <a:t> one third of these, respectively,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at least 20 minutes of daily recess. </a:t>
            </a:r>
          </a:p>
          <a:p>
            <a:pPr lvl="0">
              <a:buFont typeface="Arial" pitchFamily="34" charset="0"/>
              <a:buChar char="•"/>
            </a:pPr>
            <a:r>
              <a:rPr lang="en-US" sz="1200" kern="1200" dirty="0" smtClean="0">
                <a:solidFill>
                  <a:schemeClr val="tx1"/>
                </a:solidFill>
                <a:latin typeface="+mn-lt"/>
                <a:ea typeface="+mn-ea"/>
                <a:cs typeface="+mn-cs"/>
              </a:rPr>
              <a:t>Less than 7%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3%</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recommended </a:t>
            </a:r>
            <a:r>
              <a:rPr lang="en-US" sz="1200" kern="1200" dirty="0" smtClean="0">
                <a:solidFill>
                  <a:schemeClr val="tx1"/>
                </a:solidFill>
                <a:latin typeface="+mn-lt"/>
                <a:ea typeface="+mn-ea"/>
                <a:cs typeface="+mn-cs"/>
              </a:rPr>
              <a:t>a set amount of time for PA during the school day; two-thirds and fewer than half of which included recess in the definition of PA.</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the State Level:</a:t>
            </a:r>
          </a:p>
          <a:p>
            <a:pPr lvl="0">
              <a:buFont typeface="Arial" pitchFamily="34" charset="0"/>
              <a:buChar char="•"/>
            </a:pPr>
            <a:r>
              <a:rPr lang="en-US" sz="1200" kern="1200" dirty="0" smtClean="0">
                <a:solidFill>
                  <a:schemeClr val="tx1"/>
                </a:solidFill>
                <a:latin typeface="+mn-lt"/>
                <a:ea typeface="+mn-ea"/>
                <a:cs typeface="+mn-cs"/>
              </a:rPr>
              <a:t>Only 5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daily recess for elementary school students. Among these, only one state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at least 20 minutes of daily recess.</a:t>
            </a:r>
          </a:p>
          <a:p>
            <a:pPr lvl="0">
              <a:buFont typeface="Arial" pitchFamily="34" charset="0"/>
              <a:buChar char="•"/>
            </a:pPr>
            <a:r>
              <a:rPr lang="en-US" sz="1200" kern="1200" dirty="0" smtClean="0">
                <a:solidFill>
                  <a:schemeClr val="tx1"/>
                </a:solidFill>
                <a:latin typeface="+mn-lt"/>
                <a:ea typeface="+mn-ea"/>
                <a:cs typeface="+mn-cs"/>
              </a:rPr>
              <a:t>10 states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 set amount of time for PA during the school day; half of these included recess in the definition of PA. </a:t>
            </a:r>
          </a:p>
          <a:p>
            <a:pPr lvl="0">
              <a:buFont typeface="Arial" pitchFamily="34" charset="0"/>
              <a:buChar char="•"/>
            </a:pPr>
            <a:r>
              <a:rPr lang="en-US" sz="1200" kern="1200" dirty="0" smtClean="0">
                <a:solidFill>
                  <a:schemeClr val="tx1"/>
                </a:solidFill>
                <a:latin typeface="+mn-lt"/>
                <a:ea typeface="+mn-ea"/>
                <a:cs typeface="+mn-cs"/>
              </a:rPr>
              <a:t>4 states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a specific amount of time for PA throughout the school day;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only 1 of these states included recess in the definition of PA.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32</a:t>
            </a:fld>
            <a:endParaRPr lang="en-US"/>
          </a:p>
        </p:txBody>
      </p:sp>
    </p:spTree>
    <p:extLst>
      <p:ext uri="{BB962C8B-B14F-4D97-AF65-F5344CB8AC3E}">
        <p14:creationId xmlns:p14="http://schemas.microsoft.com/office/powerpoint/2010/main" xmlns="" val="35668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recommendations to improve recess in schools. The actions below can help you implement these strategies and recommendations. See the Resources slide at the end of this section for links to documents and websites that provide additional information.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Develop and adopt daily recess policies, and monitor district and school implementation. </a:t>
            </a:r>
          </a:p>
          <a:p>
            <a:pPr lvl="0">
              <a:buFont typeface="Arial" pitchFamily="34" charset="0"/>
              <a:buChar char="•"/>
            </a:pPr>
            <a:r>
              <a:rPr lang="en-US" sz="1200" kern="1200" dirty="0" smtClean="0">
                <a:solidFill>
                  <a:schemeClr val="tx1"/>
                </a:solidFill>
                <a:latin typeface="+mn-lt"/>
                <a:ea typeface="+mn-ea"/>
                <a:cs typeface="+mn-cs"/>
              </a:rPr>
              <a:t>Work with districts to upgrade and maintain PA equipment, sports fields, courts, and playgrounds that are used for recess.</a:t>
            </a:r>
          </a:p>
          <a:p>
            <a:pPr lvl="0">
              <a:buFont typeface="Arial" pitchFamily="34" charset="0"/>
              <a:buChar char="•"/>
            </a:pPr>
            <a:r>
              <a:rPr lang="en-US" sz="1200" kern="1200" dirty="0" smtClean="0">
                <a:solidFill>
                  <a:schemeClr val="tx1"/>
                </a:solidFill>
                <a:latin typeface="+mn-lt"/>
                <a:ea typeface="+mn-ea"/>
                <a:cs typeface="+mn-cs"/>
              </a:rPr>
              <a:t>Provide districts with training and technical assistance for revising district wellness and recess policies that align with national recommendations.</a:t>
            </a: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33</a:t>
            </a:fld>
            <a:endParaRPr lang="en-US"/>
          </a:p>
        </p:txBody>
      </p:sp>
    </p:spTree>
    <p:extLst>
      <p:ext uri="{BB962C8B-B14F-4D97-AF65-F5344CB8AC3E}">
        <p14:creationId xmlns:p14="http://schemas.microsoft.com/office/powerpoint/2010/main" xmlns="" val="4278706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and schools can:</a:t>
            </a:r>
            <a:r>
              <a:rPr lang="en-US" sz="1200" kern="1200" baseline="30000" dirty="0" smtClean="0">
                <a:solidFill>
                  <a:schemeClr val="tx1"/>
                </a:solidFill>
                <a:latin typeface="+mn-lt"/>
                <a:ea typeface="+mn-ea"/>
                <a:cs typeface="+mn-cs"/>
              </a:rPr>
              <a:t>2,4-9</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implement, monitor, and evaluate activities that align with wellness policy goals.</a:t>
            </a:r>
          </a:p>
          <a:p>
            <a:pPr lvl="0">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recess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Make the district wellness policy available to parents and other stakeholders (e.g., district website).</a:t>
            </a:r>
          </a:p>
          <a:p>
            <a:pPr lvl="0">
              <a:buFont typeface="Arial" pitchFamily="34" charset="0"/>
              <a:buChar char="•"/>
            </a:pPr>
            <a:r>
              <a:rPr lang="en-US" sz="1200" kern="1200" dirty="0" smtClean="0">
                <a:solidFill>
                  <a:schemeClr val="tx1"/>
                </a:solidFill>
                <a:latin typeface="+mn-lt"/>
                <a:ea typeface="+mn-ea"/>
                <a:cs typeface="+mn-cs"/>
              </a:rPr>
              <a:t>Involve parents and other stakeholders in reviewing and revising district wellness and recess policies.</a:t>
            </a:r>
          </a:p>
          <a:p>
            <a:pPr lvl="0">
              <a:buFont typeface="Arial" pitchFamily="34" charset="0"/>
              <a:buChar char="•"/>
            </a:pPr>
            <a:r>
              <a:rPr lang="en-US" sz="1200" kern="1200" dirty="0" smtClean="0">
                <a:solidFill>
                  <a:schemeClr val="tx1"/>
                </a:solidFill>
                <a:latin typeface="+mn-lt"/>
                <a:ea typeface="+mn-ea"/>
                <a:cs typeface="+mn-cs"/>
              </a:rPr>
              <a:t>Offer daily recess for elementary school students in addition to PE.</a:t>
            </a:r>
          </a:p>
          <a:p>
            <a:pPr lvl="0">
              <a:buFont typeface="Arial" pitchFamily="34" charset="0"/>
              <a:buChar char="•"/>
            </a:pPr>
            <a:r>
              <a:rPr lang="en-US" sz="1200" kern="1200" dirty="0" smtClean="0">
                <a:solidFill>
                  <a:schemeClr val="tx1"/>
                </a:solidFill>
                <a:latin typeface="+mn-lt"/>
                <a:ea typeface="+mn-ea"/>
                <a:cs typeface="+mn-cs"/>
              </a:rPr>
              <a:t>Maintain safe and age-appropriate equipment for students to use during recess.</a:t>
            </a:r>
          </a:p>
          <a:p>
            <a:pPr lvl="0">
              <a:buFont typeface="Arial" pitchFamily="34" charset="0"/>
              <a:buChar char="•"/>
            </a:pPr>
            <a:r>
              <a:rPr lang="en-US" sz="1200" kern="1200" dirty="0" smtClean="0">
                <a:solidFill>
                  <a:schemeClr val="tx1"/>
                </a:solidFill>
                <a:latin typeface="+mn-lt"/>
                <a:ea typeface="+mn-ea"/>
                <a:cs typeface="+mn-cs"/>
              </a:rPr>
              <a:t>Ensure that well-trained supervisors are present during recess.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34</a:t>
            </a:fld>
            <a:endParaRPr lang="en-US"/>
          </a:p>
        </p:txBody>
      </p:sp>
    </p:spTree>
    <p:extLst>
      <p:ext uri="{BB962C8B-B14F-4D97-AF65-F5344CB8AC3E}">
        <p14:creationId xmlns:p14="http://schemas.microsoft.com/office/powerpoint/2010/main" xmlns="" val="184766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35</a:t>
            </a:fld>
            <a:endParaRPr lang="en-US"/>
          </a:p>
        </p:txBody>
      </p:sp>
    </p:spTree>
    <p:extLst>
      <p:ext uri="{BB962C8B-B14F-4D97-AF65-F5344CB8AC3E}">
        <p14:creationId xmlns:p14="http://schemas.microsoft.com/office/powerpoint/2010/main" xmlns="" val="3250855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36</a:t>
            </a:fld>
            <a:endParaRPr lang="en-US"/>
          </a:p>
        </p:txBody>
      </p:sp>
    </p:spTree>
    <p:extLst>
      <p:ext uri="{BB962C8B-B14F-4D97-AF65-F5344CB8AC3E}">
        <p14:creationId xmlns:p14="http://schemas.microsoft.com/office/powerpoint/2010/main" xmlns="" val="325085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37</a:t>
            </a:fld>
            <a:endParaRPr lang="en-US"/>
          </a:p>
        </p:txBody>
      </p:sp>
    </p:spTree>
    <p:extLst>
      <p:ext uri="{BB962C8B-B14F-4D97-AF65-F5344CB8AC3E}">
        <p14:creationId xmlns:p14="http://schemas.microsoft.com/office/powerpoint/2010/main" xmlns="" val="929181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highlight key findings and recommendations from the research brief Policy Strategies for Creating Supporting School Nutrition Environments.</a:t>
            </a:r>
            <a:endParaRPr lang="en-US" b="0"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38</a:t>
            </a:fld>
            <a:endParaRPr lang="en-US"/>
          </a:p>
        </p:txBody>
      </p:sp>
    </p:spTree>
    <p:extLst>
      <p:ext uri="{BB962C8B-B14F-4D97-AF65-F5344CB8AC3E}">
        <p14:creationId xmlns:p14="http://schemas.microsoft.com/office/powerpoint/2010/main" xmlns="" val="2555500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This brief highlights areas where policy opportunities exist, as well as areas where policies are well-established relative to the following topics: 1) nutrition standards for competitive foods and beverages (i.e., items sold or served outside the school meal programs); 2) marketing and promotion of foods and beverages at school; 3) access to free drinking water; 4) nutrition education for students; 5) Farm to School programs and school gardens; 6) nutrition-related training for school personnel; and 7) strategies to increase participation in school meals. This brief summarizes the range of policy actions taken by public school districts from a nationally representative sample of district wellness policies from the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 and the Robert Wood Johnson Foundation’s </a:t>
            </a:r>
            <a:r>
              <a:rPr lang="en-US" sz="1200" u="sng" kern="1200" dirty="0" smtClean="0">
                <a:solidFill>
                  <a:schemeClr val="tx1"/>
                </a:solidFill>
                <a:latin typeface="+mn-lt"/>
                <a:ea typeface="+mn-ea"/>
                <a:cs typeface="+mn-cs"/>
                <a:hlinkClick r:id="rId3"/>
              </a:rPr>
              <a:t>Bridging the Gap</a:t>
            </a:r>
            <a:r>
              <a:rPr lang="en-US" sz="1200" kern="1200" dirty="0" smtClean="0">
                <a:solidFill>
                  <a:schemeClr val="tx1"/>
                </a:solidFill>
                <a:latin typeface="+mn-lt"/>
                <a:ea typeface="+mn-ea"/>
                <a:cs typeface="+mn-cs"/>
              </a:rPr>
              <a:t> research program developed a series of research briefs highlighting opportunities to support wellness policies through evidence-based strategies.</a:t>
            </a:r>
          </a:p>
          <a:p>
            <a:pPr>
              <a:buFont typeface="Arial" pitchFamily="34" charset="0"/>
              <a:buChar char="•"/>
            </a:pPr>
            <a:r>
              <a:rPr lang="en-US" sz="1200" kern="1200" dirty="0" smtClean="0">
                <a:solidFill>
                  <a:schemeClr val="tx1"/>
                </a:solidFill>
                <a:latin typeface="+mn-lt"/>
                <a:ea typeface="+mn-ea"/>
                <a:cs typeface="+mn-cs"/>
              </a:rPr>
              <a:t>The brief</a:t>
            </a:r>
            <a:r>
              <a:rPr lang="en-US" sz="1200" kern="1200" baseline="0" dirty="0" smtClean="0">
                <a:solidFill>
                  <a:schemeClr val="tx1"/>
                </a:solidFill>
                <a:latin typeface="+mn-lt"/>
                <a:ea typeface="+mn-ea"/>
                <a:cs typeface="+mn-cs"/>
              </a:rPr>
              <a:t> series covers seven topic areas related to the school health environment, as well as a methods document</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a:t>
            </a:r>
            <a:r>
              <a:rPr lang="en-US" baseline="0" dirty="0" smtClean="0"/>
              <a:t>local wellness policy briefs focus on broad, well-established areas of the school health and wellness environment for which robust data is available. </a:t>
            </a:r>
          </a:p>
          <a:p>
            <a:pPr lvl="1">
              <a:buFont typeface="Arial" pitchFamily="34" charset="0"/>
              <a:buChar char="•"/>
            </a:pPr>
            <a:r>
              <a:rPr lang="en-US" baseline="0" dirty="0" smtClean="0"/>
              <a:t>To supplement the policy briefs, the CDC and BTG also developed a series of four fact sheets, which focus on narrower topic areas for which there is not a lot of data, but that still play a significant role in creating a healthy school environment. </a:t>
            </a:r>
            <a:endParaRPr lang="en-US" sz="1200" kern="1200" baseline="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These briefs provide an assessment of policies across school districts nationwide.</a:t>
            </a:r>
          </a:p>
          <a:p>
            <a:pPr>
              <a:buFont typeface="Arial" pitchFamily="34" charset="0"/>
              <a:buChar char="•"/>
            </a:pPr>
            <a:r>
              <a:rPr lang="en-US" sz="1200" kern="1200" dirty="0" smtClean="0">
                <a:solidFill>
                  <a:schemeClr val="tx1"/>
                </a:solidFill>
                <a:latin typeface="+mn-lt"/>
                <a:ea typeface="+mn-ea"/>
                <a:cs typeface="+mn-cs"/>
              </a:rPr>
              <a:t>They also provide state agencies, school districts, and schools with recommendations and resources</a:t>
            </a:r>
            <a:r>
              <a:rPr lang="en-US" sz="1200" kern="1200" baseline="0" dirty="0" smtClean="0">
                <a:solidFill>
                  <a:schemeClr val="tx1"/>
                </a:solidFill>
                <a:latin typeface="+mn-lt"/>
                <a:ea typeface="+mn-ea"/>
                <a:cs typeface="+mn-cs"/>
              </a:rPr>
              <a:t> from leading school health authorities </a:t>
            </a:r>
            <a:r>
              <a:rPr lang="en-US" sz="1200" kern="1200" dirty="0" smtClean="0">
                <a:solidFill>
                  <a:schemeClr val="tx1"/>
                </a:solidFill>
                <a:latin typeface="+mn-lt"/>
                <a:ea typeface="+mn-ea"/>
                <a:cs typeface="+mn-cs"/>
              </a:rPr>
              <a:t>to help strengthen wellness policy components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84FACF9-093C-489C-A713-A3C2E03C8074}" type="slidenum">
              <a:rPr lang="en-US" smtClean="0"/>
              <a:pPr/>
              <a:t>4</a:t>
            </a:fld>
            <a:endParaRPr lang="en-US"/>
          </a:p>
        </p:txBody>
      </p:sp>
    </p:spTree>
    <p:extLst>
      <p:ext uri="{BB962C8B-B14F-4D97-AF65-F5344CB8AC3E}">
        <p14:creationId xmlns:p14="http://schemas.microsoft.com/office/powerpoint/2010/main" xmlns="" val="1597638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Good nutrition is vital to optimal health. The school environment plays a fundamental role in shaping lifelong healthy behaviors and can have a powerful influence on students’ eating habits. A supportive school nutrition environment includes multiple elements: access to healthy and appealing foods and beverages available to students in school meals, vending machines, school stores, à la carte lines in the cafeteria, fundraisers, and classroom parties; consistent messages about food and healthy eating; and the opportunities students have to learn about healthy eating. Improving the school nutrition environment has the potential to improve students’ physical health and academic achievement.</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40</a:t>
            </a:fld>
            <a:endParaRPr lang="en-US"/>
          </a:p>
        </p:txBody>
      </p:sp>
    </p:spTree>
    <p:extLst>
      <p:ext uri="{BB962C8B-B14F-4D97-AF65-F5344CB8AC3E}">
        <p14:creationId xmlns:p14="http://schemas.microsoft.com/office/powerpoint/2010/main" xmlns="" val="11069882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National organizations, such as the Centers for Disease Control and Prevention, Institute of Medicine, and American Academy of Pediatrics, have made recommendations for schools to implement policies and practices that support healthy eating. These recommendations include ensuring that all foods available during the school day are healthy and appealing, limiting students’ exposure to marketing for low-nutrient, high calorie foods, implementing Farm to School programs, and providing nutrition education.</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41</a:t>
            </a:fld>
            <a:endParaRPr lang="en-US"/>
          </a:p>
        </p:txBody>
      </p:sp>
    </p:spTree>
    <p:extLst>
      <p:ext uri="{BB962C8B-B14F-4D97-AF65-F5344CB8AC3E}">
        <p14:creationId xmlns:p14="http://schemas.microsoft.com/office/powerpoint/2010/main" xmlns="" val="4208236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Narrative:</a:t>
            </a:r>
          </a:p>
          <a:p>
            <a:r>
              <a:rPr lang="en-US" b="0" dirty="0" smtClean="0"/>
              <a:t>The</a:t>
            </a:r>
            <a:r>
              <a:rPr lang="en-US" b="0" baseline="0" dirty="0" smtClean="0"/>
              <a:t> next several slides will examine where policy opportunities exist and areas where policies are well-established relative to the following topics:</a:t>
            </a:r>
          </a:p>
          <a:p>
            <a:pPr marL="628650" lvl="1" indent="-171450">
              <a:buFont typeface="Arial" panose="020B0604020202020204" pitchFamily="34" charset="0"/>
              <a:buChar char="•"/>
            </a:pPr>
            <a:r>
              <a:rPr lang="en-US" dirty="0" smtClean="0"/>
              <a:t>Nutrition standards for competitive food and beverages (i.e. those items sold and served outside of the school meals programs)</a:t>
            </a:r>
          </a:p>
          <a:p>
            <a:pPr marL="628650" lvl="1" indent="-171450">
              <a:buFont typeface="Arial" panose="020B0604020202020204" pitchFamily="34" charset="0"/>
              <a:buChar char="•"/>
            </a:pPr>
            <a:r>
              <a:rPr lang="en-US" dirty="0" smtClean="0"/>
              <a:t>Marketing and promotion of foods and beverages</a:t>
            </a:r>
          </a:p>
          <a:p>
            <a:pPr marL="628650" lvl="1" indent="-171450">
              <a:buFont typeface="Arial" panose="020B0604020202020204" pitchFamily="34" charset="0"/>
              <a:buChar char="•"/>
            </a:pPr>
            <a:r>
              <a:rPr lang="en-US" dirty="0" smtClean="0"/>
              <a:t>Access to free drinking water on school campuses</a:t>
            </a:r>
          </a:p>
          <a:p>
            <a:pPr marL="628650" lvl="1" indent="-171450">
              <a:buFont typeface="Arial" panose="020B0604020202020204" pitchFamily="34" charset="0"/>
              <a:buChar char="•"/>
            </a:pPr>
            <a:r>
              <a:rPr lang="en-US" dirty="0" smtClean="0"/>
              <a:t>Nutrition education for students</a:t>
            </a:r>
          </a:p>
          <a:p>
            <a:pPr marL="628650" lvl="1" indent="-171450">
              <a:buFont typeface="Arial" panose="020B0604020202020204" pitchFamily="34" charset="0"/>
              <a:buChar char="•"/>
            </a:pPr>
            <a:r>
              <a:rPr lang="en-US" dirty="0" smtClean="0"/>
              <a:t>Farm to School programs and school gardens</a:t>
            </a:r>
          </a:p>
          <a:p>
            <a:pPr marL="628650" lvl="1" indent="-171450">
              <a:buFont typeface="Arial" panose="020B0604020202020204" pitchFamily="34" charset="0"/>
              <a:buChar char="•"/>
            </a:pPr>
            <a:r>
              <a:rPr lang="en-US" dirty="0" smtClean="0"/>
              <a:t>Nutrition-related training for school personnel</a:t>
            </a:r>
          </a:p>
          <a:p>
            <a:pPr marL="628650" lvl="1" indent="-171450">
              <a:buFont typeface="Arial" panose="020B0604020202020204" pitchFamily="34" charset="0"/>
              <a:buChar char="•"/>
            </a:pPr>
            <a:r>
              <a:rPr lang="en-US" baseline="0" dirty="0" smtClean="0"/>
              <a:t>Policy s</a:t>
            </a:r>
            <a:r>
              <a:rPr lang="en-US" dirty="0" smtClean="0"/>
              <a:t>trategies to increase participation in school meals</a:t>
            </a:r>
          </a:p>
          <a:p>
            <a:pPr marL="628650" lvl="1"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42</a:t>
            </a:fld>
            <a:endParaRPr lang="en-US"/>
          </a:p>
        </p:txBody>
      </p:sp>
    </p:spTree>
    <p:extLst>
      <p:ext uri="{BB962C8B-B14F-4D97-AF65-F5344CB8AC3E}">
        <p14:creationId xmlns:p14="http://schemas.microsoft.com/office/powerpoint/2010/main" xmlns="" val="3507768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Competitive food and beverage policy provisions varied by location of sale within the school, specific nutrient restrictions, and grade level. During the 2011–2012 school year, the BTG study found that:</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most common restrictions regarding competitive foods were for vending machines, followed by school stores and à la carte lines in the cafeteria. Few districts had policy restrictions regarding class parties.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43</a:t>
            </a:fld>
            <a:endParaRPr lang="en-US"/>
          </a:p>
        </p:txBody>
      </p:sp>
    </p:spTree>
    <p:extLst>
      <p:ext uri="{BB962C8B-B14F-4D97-AF65-F5344CB8AC3E}">
        <p14:creationId xmlns:p14="http://schemas.microsoft.com/office/powerpoint/2010/main" xmlns="" val="3748322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lvl="0"/>
            <a:r>
              <a:rPr lang="en-US" sz="1200" kern="1200" dirty="0" smtClean="0">
                <a:solidFill>
                  <a:schemeClr val="tx1"/>
                </a:solidFill>
                <a:latin typeface="+mn-lt"/>
                <a:ea typeface="+mn-ea"/>
                <a:cs typeface="+mn-cs"/>
              </a:rPr>
              <a:t>The data also showed that the highest percentage of policies included requirements for limiting fats in foods, and the smallest percentage of policies included requirements for limits on sodium. Fat content was restricted by the wellness policy in more locations, whereas sodium was restricted in fewer locations. This was consistent for all school levels.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97D36E-14A0-477C-B517-B95568A7146D}" type="slidenum">
              <a:rPr lang="en-US" smtClean="0"/>
              <a:pPr/>
              <a:t>44</a:t>
            </a:fld>
            <a:endParaRPr lang="en-US"/>
          </a:p>
        </p:txBody>
      </p:sp>
    </p:spTree>
    <p:extLst>
      <p:ext uri="{BB962C8B-B14F-4D97-AF65-F5344CB8AC3E}">
        <p14:creationId xmlns:p14="http://schemas.microsoft.com/office/powerpoint/2010/main" xmlns="" val="2578794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Policy prohibitions on soda sales were addressed in more locations; fewer locations had policy provisions that prohibited the sale of other sugar-sweetened beverages or high-fat milks.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45</a:t>
            </a:fld>
            <a:endParaRPr lang="en-US"/>
          </a:p>
        </p:txBody>
      </p:sp>
    </p:spTree>
    <p:extLst>
      <p:ext uri="{BB962C8B-B14F-4D97-AF65-F5344CB8AC3E}">
        <p14:creationId xmlns:p14="http://schemas.microsoft.com/office/powerpoint/2010/main" xmlns="" val="1611772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ways in which foods and beverages are marketed and promoted can affect students’ eating behaviors. During the 2011–2012 school year,</a:t>
            </a:r>
          </a:p>
          <a:p>
            <a:pPr lvl="0">
              <a:buFont typeface="Arial" pitchFamily="34" charset="0"/>
              <a:buChar char="•"/>
            </a:pPr>
            <a:r>
              <a:rPr lang="en-US" sz="1200" kern="1200" dirty="0" smtClean="0">
                <a:solidFill>
                  <a:schemeClr val="tx1"/>
                </a:solidFill>
                <a:latin typeface="+mn-lt"/>
                <a:ea typeface="+mn-ea"/>
                <a:cs typeface="+mn-cs"/>
              </a:rPr>
              <a:t>14% of districts prohibited all forms of advertising and promotion of unhealthful choices (e.g., prohibiting soft drink logos on school material or property).</a:t>
            </a:r>
          </a:p>
          <a:p>
            <a:pPr lvl="0">
              <a:buFont typeface="Arial" pitchFamily="34" charset="0"/>
              <a:buChar char="•"/>
            </a:pPr>
            <a:r>
              <a:rPr lang="en-US" sz="1200" kern="1200" dirty="0" smtClean="0">
                <a:solidFill>
                  <a:schemeClr val="tx1"/>
                </a:solidFill>
                <a:latin typeface="+mn-lt"/>
                <a:ea typeface="+mn-ea"/>
                <a:cs typeface="+mn-cs"/>
              </a:rPr>
              <a:t>5% of districts promoted marketing of healthful items or used strategies to encourage healthy choices (e.g., priced nutritious foods and beverages at a lower cost and increased the price of less nutritious foods and beverages).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46</a:t>
            </a:fld>
            <a:endParaRPr lang="en-US"/>
          </a:p>
        </p:txBody>
      </p:sp>
    </p:spTree>
    <p:extLst>
      <p:ext uri="{BB962C8B-B14F-4D97-AF65-F5344CB8AC3E}">
        <p14:creationId xmlns:p14="http://schemas.microsoft.com/office/powerpoint/2010/main" xmlns="" val="4180601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Providing and promoting drinking water throughout the day gives students an alternative to sugar-sweetened beverages. During the 2011–2012 school year,</a:t>
            </a:r>
          </a:p>
          <a:p>
            <a:pPr marL="228600" lvl="0" indent="-228600">
              <a:buFont typeface="Arial" pitchFamily="34" charset="0"/>
              <a:buChar char="•"/>
            </a:pPr>
            <a:r>
              <a:rPr lang="en-US" sz="1200" kern="1200" dirty="0" smtClean="0">
                <a:solidFill>
                  <a:schemeClr val="tx1"/>
                </a:solidFill>
                <a:latin typeface="+mn-lt"/>
                <a:ea typeface="+mn-ea"/>
                <a:cs typeface="+mn-cs"/>
              </a:rPr>
              <a:t>Only 10% of districts required free access to drinking water throughout the school day. </a:t>
            </a:r>
          </a:p>
          <a:p>
            <a:pPr marL="228600" lvl="0" indent="-228600">
              <a:buFont typeface="Arial" pitchFamily="34" charset="0"/>
              <a:buChar char="•"/>
            </a:pPr>
            <a:r>
              <a:rPr lang="en-US" sz="1200" kern="1200" dirty="0" smtClean="0">
                <a:solidFill>
                  <a:schemeClr val="tx1"/>
                </a:solidFill>
                <a:latin typeface="+mn-lt"/>
                <a:ea typeface="+mn-ea"/>
                <a:cs typeface="+mn-cs"/>
              </a:rPr>
              <a:t>Just 9% of districts required free access to drinking water during school meals. </a:t>
            </a:r>
          </a:p>
          <a:p>
            <a:pPr marL="228600" lvl="0" indent="-228600">
              <a:buFont typeface="Arial" pitchFamily="34" charset="0"/>
              <a:buChar char="•"/>
            </a:pPr>
            <a:r>
              <a:rPr lang="en-US" sz="1200" kern="1200" baseline="0" dirty="0" smtClean="0">
                <a:solidFill>
                  <a:schemeClr val="tx1"/>
                </a:solidFill>
                <a:latin typeface="+mn-lt"/>
                <a:ea typeface="+mn-ea"/>
                <a:cs typeface="+mn-cs"/>
              </a:rPr>
              <a:t>USDA requires that schools participting in the </a:t>
            </a:r>
            <a:r>
              <a:rPr lang="en-US" sz="1200" kern="1200" dirty="0" smtClean="0">
                <a:solidFill>
                  <a:schemeClr val="tx1"/>
                </a:solidFill>
                <a:effectLst/>
                <a:latin typeface="+mn-lt"/>
                <a:ea typeface="+mn-ea"/>
                <a:cs typeface="+mn-cs"/>
              </a:rPr>
              <a:t>National School Lunch Program (NSLP) make plain (i.e., no flavoring, additives, or carbonation), drinking water available to students at no cost during the lunch meal periods in the location where meals are served. Schools must also make drinking water available during the School Breakfast Program (SBP) when breakfast is served in the cafeteria. </a:t>
            </a:r>
          </a:p>
          <a:p>
            <a:pPr marL="228600" lvl="0" indent="-228600">
              <a:buFont typeface="Arial" pitchFamily="34" charset="0"/>
              <a:buChar char="•"/>
            </a:pP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this data indicate that few districts are incorporating langauge about water into their wellness policy.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47</a:t>
            </a:fld>
            <a:endParaRPr lang="en-US"/>
          </a:p>
        </p:txBody>
      </p:sp>
    </p:spTree>
    <p:extLst>
      <p:ext uri="{BB962C8B-B14F-4D97-AF65-F5344CB8AC3E}">
        <p14:creationId xmlns:p14="http://schemas.microsoft.com/office/powerpoint/2010/main" xmlns="" val="4270125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a:buFont typeface="Arial" pitchFamily="34" charset="0"/>
              <a:buNone/>
            </a:pPr>
            <a:r>
              <a:rPr lang="en-US" sz="1200" kern="1200" dirty="0" smtClean="0">
                <a:solidFill>
                  <a:schemeClr val="tx1"/>
                </a:solidFill>
                <a:latin typeface="+mn-lt"/>
                <a:ea typeface="+mn-ea"/>
                <a:cs typeface="+mn-cs"/>
              </a:rPr>
              <a:t>Schools can provide nutrition education and engage in nutrition promotion as part of the k-12 health education curriculum. During the 2011–2012 school year,</a:t>
            </a:r>
          </a:p>
          <a:p>
            <a:pPr lvl="0">
              <a:buFont typeface="Arial" pitchFamily="34" charset="0"/>
              <a:buChar char="•"/>
            </a:pPr>
            <a:r>
              <a:rPr lang="en-US" sz="1200" kern="1200" dirty="0" smtClean="0">
                <a:solidFill>
                  <a:schemeClr val="tx1"/>
                </a:solidFill>
                <a:latin typeface="+mn-lt"/>
                <a:ea typeface="+mn-ea"/>
                <a:cs typeface="+mn-cs"/>
              </a:rPr>
              <a:t>Slightly more than one-half (52%) of districts required skill-based nutrition education.</a:t>
            </a:r>
          </a:p>
          <a:p>
            <a:pPr lvl="0">
              <a:buFont typeface="Arial" pitchFamily="34" charset="0"/>
              <a:buChar char="•"/>
            </a:pPr>
            <a:r>
              <a:rPr lang="en-US" sz="1200" kern="1200" dirty="0" smtClean="0">
                <a:solidFill>
                  <a:schemeClr val="tx1"/>
                </a:solidFill>
                <a:latin typeface="+mn-lt"/>
                <a:ea typeface="+mn-ea"/>
                <a:cs typeface="+mn-cs"/>
              </a:rPr>
              <a:t>Only 35% of districts required a nutrition education curriculum be provided for each grade level.</a:t>
            </a:r>
          </a:p>
          <a:p>
            <a:pPr lvl="0">
              <a:buFont typeface="Arial" pitchFamily="34" charset="0"/>
              <a:buChar char="•"/>
            </a:pPr>
            <a:r>
              <a:rPr lang="en-US" sz="1200" kern="1200" dirty="0" smtClean="0">
                <a:solidFill>
                  <a:schemeClr val="tx1"/>
                </a:solidFill>
                <a:latin typeface="+mn-lt"/>
                <a:ea typeface="+mn-ea"/>
                <a:cs typeface="+mn-cs"/>
              </a:rPr>
              <a:t>Less than 1% of district policies required a specific number of nutrition education courses or contact hours.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48</a:t>
            </a:fld>
            <a:endParaRPr lang="en-US"/>
          </a:p>
        </p:txBody>
      </p:sp>
    </p:spTree>
    <p:extLst>
      <p:ext uri="{BB962C8B-B14F-4D97-AF65-F5344CB8AC3E}">
        <p14:creationId xmlns:p14="http://schemas.microsoft.com/office/powerpoint/2010/main" xmlns="" val="3892997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Farm to School programs and school gardens connect schools and local farms with the objective of serving locally produced foods in school cafeterias and providing nutrition education opportunities such as cooking demonstrations, taste tests, and farm tours. During the 2011–2012 school year,</a:t>
            </a:r>
          </a:p>
          <a:p>
            <a:pPr lvl="0">
              <a:buFont typeface="Arial" pitchFamily="34" charset="0"/>
              <a:buChar char="•"/>
            </a:pPr>
            <a:r>
              <a:rPr lang="en-US" sz="1200" kern="1200" dirty="0" smtClean="0">
                <a:solidFill>
                  <a:schemeClr val="tx1"/>
                </a:solidFill>
                <a:latin typeface="+mn-lt"/>
                <a:ea typeface="+mn-ea"/>
                <a:cs typeface="+mn-cs"/>
              </a:rPr>
              <a:t>Slightly more than 1% of district policies required Farm to School programs or locally-grown food to be purchased for school meals.</a:t>
            </a:r>
          </a:p>
          <a:p>
            <a:pPr lvl="0">
              <a:buFont typeface="Arial" pitchFamily="34" charset="0"/>
              <a:buChar char="•"/>
            </a:pPr>
            <a:r>
              <a:rPr lang="en-US" sz="1200" kern="1200" dirty="0" smtClean="0">
                <a:solidFill>
                  <a:schemeClr val="tx1"/>
                </a:solidFill>
                <a:latin typeface="+mn-lt"/>
                <a:ea typeface="+mn-ea"/>
                <a:cs typeface="+mn-cs"/>
              </a:rPr>
              <a:t>Only 1% of districts required a school garden.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49</a:t>
            </a:fld>
            <a:endParaRPr lang="en-US"/>
          </a:p>
        </p:txBody>
      </p:sp>
    </p:spTree>
    <p:extLst>
      <p:ext uri="{BB962C8B-B14F-4D97-AF65-F5344CB8AC3E}">
        <p14:creationId xmlns:p14="http://schemas.microsoft.com/office/powerpoint/2010/main" xmlns="" val="65114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 following</a:t>
            </a:r>
            <a:r>
              <a:rPr lang="en-US" baseline="0" dirty="0" smtClean="0"/>
              <a:t> slide sets accompany each of the published briefs. For each topic area of this presentation, the following content has been pulled from the briefs themselves:</a:t>
            </a:r>
          </a:p>
          <a:p>
            <a:endParaRPr lang="en-US" dirty="0" smtClean="0"/>
          </a:p>
          <a:p>
            <a:pPr>
              <a:buFont typeface="Arial" pitchFamily="34" charset="0"/>
              <a:buChar char="•"/>
            </a:pPr>
            <a:r>
              <a:rPr lang="en-US" dirty="0" smtClean="0"/>
              <a:t>Background information about the specific wellness policy topic area, including health</a:t>
            </a:r>
            <a:r>
              <a:rPr lang="en-US" baseline="0" dirty="0" smtClean="0"/>
              <a:t> impacts and established recommendations from leading health authorities with regard to the topic area</a:t>
            </a:r>
            <a:endParaRPr lang="en-US" dirty="0" smtClean="0"/>
          </a:p>
          <a:p>
            <a:pPr>
              <a:buFont typeface="Arial" pitchFamily="34" charset="0"/>
              <a:buChar char="•"/>
            </a:pPr>
            <a:r>
              <a:rPr lang="en-US" baseline="0" dirty="0" smtClean="0"/>
              <a:t>A</a:t>
            </a:r>
            <a:r>
              <a:rPr lang="en-US" dirty="0" smtClean="0"/>
              <a:t>ctions (results) – Data derived from the 2011-12 school year, outlining the actions school districts have taken with regard to a specific wellness policy component</a:t>
            </a:r>
          </a:p>
          <a:p>
            <a:pPr>
              <a:buFont typeface="Arial" pitchFamily="34" charset="0"/>
              <a:buChar char="•"/>
            </a:pPr>
            <a:r>
              <a:rPr lang="en-US" dirty="0" smtClean="0"/>
              <a:t>Expert recommendations and evidence-based strategies to help improve school wellness with regard to the given topic</a:t>
            </a:r>
            <a:r>
              <a:rPr lang="en-US" baseline="0" dirty="0" smtClean="0"/>
              <a:t> area</a:t>
            </a:r>
            <a:endParaRPr lang="en-US" dirty="0" smtClean="0"/>
          </a:p>
          <a:p>
            <a:pPr>
              <a:buFont typeface="Arial" pitchFamily="34" charset="0"/>
              <a:buChar char="•"/>
            </a:pPr>
            <a:r>
              <a:rPr lang="en-US" dirty="0" smtClean="0"/>
              <a:t>Resources </a:t>
            </a:r>
            <a:r>
              <a:rPr lang="en-US" baseline="0" dirty="0" smtClean="0"/>
              <a:t>and tools from reputable authorities, including the CDC, USDA, and Action for Healthy Kids to assist stakeholders in creating a healthier school environment</a:t>
            </a:r>
          </a:p>
          <a:p>
            <a:pPr>
              <a:buFont typeface="Arial" pitchFamily="34" charset="0"/>
              <a:buChar char="•"/>
            </a:pPr>
            <a:r>
              <a:rPr lang="en-US" baseline="0" dirty="0" smtClean="0"/>
              <a:t>References to the literature cited throughout the slide deck for each topic area</a:t>
            </a:r>
            <a:endParaRPr lang="en-US" dirty="0" smtClean="0"/>
          </a:p>
          <a:p>
            <a:pPr>
              <a:buFont typeface="Arial" pitchFamily="34" charset="0"/>
              <a:buChar char="•"/>
            </a:pPr>
            <a:endParaRPr lang="en-US" dirty="0" smtClean="0"/>
          </a:p>
          <a:p>
            <a:pPr>
              <a:buFont typeface="Arial" pitchFamily="34" charset="0"/>
              <a:buChar char="•"/>
            </a:pPr>
            <a:r>
              <a:rPr lang="en-US" dirty="0" smtClean="0"/>
              <a:t>references</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Properly trained staff at all levels are essential for creating a supportive school nutrition environment. Professional development may include teaching district staff how to implement an age-appropriate nutrition education curriculum, integrate nutrition topics into the overall curriculum, as well as training food service staff to prepare or serve healthy and appealing school meals. During the 2011–2012 school year,</a:t>
            </a:r>
          </a:p>
          <a:p>
            <a:pPr lvl="0">
              <a:buFont typeface="Arial" pitchFamily="34" charset="0"/>
              <a:buChar char="•"/>
            </a:pPr>
            <a:r>
              <a:rPr lang="en-US" sz="1200" kern="1200" dirty="0" smtClean="0">
                <a:solidFill>
                  <a:schemeClr val="tx1"/>
                </a:solidFill>
                <a:latin typeface="+mn-lt"/>
                <a:ea typeface="+mn-ea"/>
                <a:cs typeface="+mn-cs"/>
              </a:rPr>
              <a:t>12% of districts required nutrition education training or professional development for all district staff.</a:t>
            </a:r>
          </a:p>
          <a:p>
            <a:pPr lvl="0">
              <a:buFont typeface="Arial" pitchFamily="34" charset="0"/>
              <a:buChar char="•"/>
            </a:pPr>
            <a:r>
              <a:rPr lang="en-US" sz="1200" kern="1200" dirty="0" smtClean="0">
                <a:solidFill>
                  <a:schemeClr val="tx1"/>
                </a:solidFill>
                <a:latin typeface="+mn-lt"/>
                <a:ea typeface="+mn-ea"/>
                <a:cs typeface="+mn-cs"/>
              </a:rPr>
              <a:t>10% of districts required nutrition education training or professional development for food service staff.</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50</a:t>
            </a:fld>
            <a:endParaRPr lang="en-US"/>
          </a:p>
        </p:txBody>
      </p:sp>
    </p:spTree>
    <p:extLst>
      <p:ext uri="{BB962C8B-B14F-4D97-AF65-F5344CB8AC3E}">
        <p14:creationId xmlns:p14="http://schemas.microsoft.com/office/powerpoint/2010/main" xmlns="" val="3635371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Districts can implement a variety of strategies including scheduling recess before lunch at the elementary school level, instituting closed campus policies at the secondary level (i.e., students cannot leave campus for lunch), providing adequate time to eat meals (i.e., 10 minutes per day for breakfast and 20 minutes per day for lunch), and offering  grab-and-go breakfast. In addition, districts can engage students and other stakeholders in the decision making process through taste-testing of new foods and satisfaction surveys to improve school meal participation. The figure illustrates the strategies required during the 2011–2012 school year.</a:t>
            </a:r>
          </a:p>
        </p:txBody>
      </p:sp>
      <p:sp>
        <p:nvSpPr>
          <p:cNvPr id="4" name="Slide Number Placeholder 3"/>
          <p:cNvSpPr>
            <a:spLocks noGrp="1"/>
          </p:cNvSpPr>
          <p:nvPr>
            <p:ph type="sldNum" sz="quarter" idx="10"/>
          </p:nvPr>
        </p:nvSpPr>
        <p:spPr/>
        <p:txBody>
          <a:bodyPr/>
          <a:lstStyle/>
          <a:p>
            <a:fld id="{684FACF9-093C-489C-A713-A3C2E03C8074}" type="slidenum">
              <a:rPr lang="en-US" smtClean="0"/>
              <a:pPr/>
              <a:t>51</a:t>
            </a:fld>
            <a:endParaRPr lang="en-US"/>
          </a:p>
        </p:txBody>
      </p:sp>
    </p:spTree>
    <p:extLst>
      <p:ext uri="{BB962C8B-B14F-4D97-AF65-F5344CB8AC3E}">
        <p14:creationId xmlns:p14="http://schemas.microsoft.com/office/powerpoint/2010/main" xmlns="" val="2800396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variety of evidence</a:t>
            </a:r>
            <a:r>
              <a:rPr lang="en-US" sz="1200" kern="1200" baseline="0" dirty="0" smtClean="0">
                <a:solidFill>
                  <a:schemeClr val="tx1"/>
                </a:solidFill>
                <a:latin typeface="+mn-lt"/>
                <a:ea typeface="+mn-ea"/>
                <a:cs typeface="+mn-cs"/>
              </a:rPr>
              <a:t> based strategies and expert recommendations that can be implemented </a:t>
            </a:r>
            <a:r>
              <a:rPr lang="en-US" sz="1200" kern="1200" dirty="0" smtClean="0">
                <a:solidFill>
                  <a:schemeClr val="tx1"/>
                </a:solidFill>
                <a:latin typeface="+mn-lt"/>
                <a:ea typeface="+mn-ea"/>
                <a:cs typeface="+mn-cs"/>
              </a:rPr>
              <a:t>that states,</a:t>
            </a:r>
            <a:r>
              <a:rPr lang="en-US" sz="1200" kern="1200" baseline="0" dirty="0" smtClean="0">
                <a:solidFill>
                  <a:schemeClr val="tx1"/>
                </a:solidFill>
                <a:latin typeface="+mn-lt"/>
                <a:ea typeface="+mn-ea"/>
                <a:cs typeface="+mn-cs"/>
              </a:rPr>
              <a:t> districts, and schools can implmenet to support a healthy school nutrition environment.</a:t>
            </a:r>
          </a:p>
          <a:p>
            <a:r>
              <a:rPr lang="en-US" sz="1200" kern="1200" baseline="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on revising district wellness policies to align with national recommendations.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district wellness policies.</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on elements of a healthy school nutrition environment including nutrition standards that meet or exceed the United States Department of Agriculture’s (USDA) “Smart Snacks in School” nutrition standards for all foods sold in school. </a:t>
            </a:r>
          </a:p>
          <a:p>
            <a:pPr lvl="0">
              <a:buFont typeface="Arial" pitchFamily="34" charset="0"/>
              <a:buChar char="•"/>
            </a:pPr>
            <a:r>
              <a:rPr lang="en-US" sz="1200" kern="1200" dirty="0" smtClean="0">
                <a:solidFill>
                  <a:schemeClr val="tx1"/>
                </a:solidFill>
                <a:latin typeface="+mn-lt"/>
                <a:ea typeface="+mn-ea"/>
                <a:cs typeface="+mn-cs"/>
              </a:rPr>
              <a:t>Work to develop Farm to School programs.</a:t>
            </a:r>
          </a:p>
          <a:p>
            <a:pPr lvl="0">
              <a:buFont typeface="Arial" pitchFamily="34" charset="0"/>
              <a:buChar char="•"/>
            </a:pPr>
            <a:r>
              <a:rPr lang="en-US" sz="1200" kern="1200" dirty="0" smtClean="0">
                <a:solidFill>
                  <a:schemeClr val="tx1"/>
                </a:solidFill>
                <a:latin typeface="+mn-lt"/>
                <a:ea typeface="+mn-ea"/>
                <a:cs typeface="+mn-cs"/>
              </a:rPr>
              <a:t>Work with districts to update school kitchens with the equipment needed to prepare healthy meals (e.g., slicers, </a:t>
            </a:r>
            <a:r>
              <a:rPr lang="en-US" sz="1200" kern="1200" dirty="0" err="1" smtClean="0">
                <a:solidFill>
                  <a:schemeClr val="tx1"/>
                </a:solidFill>
                <a:latin typeface="+mn-lt"/>
                <a:ea typeface="+mn-ea"/>
                <a:cs typeface="+mn-cs"/>
              </a:rPr>
              <a:t>sectioners</a:t>
            </a:r>
            <a:r>
              <a:rPr lang="en-US" sz="1200" kern="1200" dirty="0" smtClean="0">
                <a:solidFill>
                  <a:schemeClr val="tx1"/>
                </a:solidFill>
                <a:latin typeface="+mn-lt"/>
                <a:ea typeface="+mn-ea"/>
                <a:cs typeface="+mn-cs"/>
              </a:rPr>
              <a:t>, and reach-in coolers to prepare and store fruits and vegetables).</a:t>
            </a:r>
          </a:p>
          <a:p>
            <a:pPr lvl="0">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district and food service staff.</a:t>
            </a:r>
          </a:p>
          <a:p>
            <a:pPr lvl="0">
              <a:buFont typeface="Arial" pitchFamily="34" charset="0"/>
              <a:buChar char="•"/>
            </a:pPr>
            <a:r>
              <a:rPr lang="en-US" sz="1200" kern="1200" dirty="0" smtClean="0">
                <a:solidFill>
                  <a:schemeClr val="tx1"/>
                </a:solidFill>
                <a:latin typeface="+mn-lt"/>
                <a:ea typeface="+mn-ea"/>
                <a:cs typeface="+mn-cs"/>
              </a:rPr>
              <a:t>Support standards-based nutrition education for districts and schools.</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52</a:t>
            </a:fld>
            <a:endParaRPr lang="en-US"/>
          </a:p>
        </p:txBody>
      </p:sp>
    </p:spTree>
    <p:extLst>
      <p:ext uri="{BB962C8B-B14F-4D97-AF65-F5344CB8AC3E}">
        <p14:creationId xmlns:p14="http://schemas.microsoft.com/office/powerpoint/2010/main" xmlns="" val="1771352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districts and schools can:</a:t>
            </a:r>
          </a:p>
          <a:p>
            <a:pPr lvl="0" fontAlgn="base">
              <a:buFont typeface="Arial" pitchFamily="34" charset="0"/>
              <a:buChar char="•"/>
            </a:pPr>
            <a:r>
              <a:rPr lang="en-US" sz="1200" kern="1200" dirty="0" smtClean="0">
                <a:solidFill>
                  <a:schemeClr val="tx1"/>
                </a:solidFill>
                <a:latin typeface="+mn-lt"/>
                <a:ea typeface="+mn-ea"/>
                <a:cs typeface="+mn-cs"/>
              </a:rPr>
              <a:t>Create a school health council that includes district and community stakeholders to assess, implement, monitor, and evaluate the district wellness policy.</a:t>
            </a:r>
          </a:p>
          <a:p>
            <a:pPr lvl="0" fontAlgn="base">
              <a:buFont typeface="Arial" pitchFamily="34" charset="0"/>
              <a:buChar char="•"/>
            </a:pPr>
            <a:r>
              <a:rPr lang="en-US" sz="1200" kern="1200" dirty="0" smtClean="0">
                <a:solidFill>
                  <a:schemeClr val="tx1"/>
                </a:solidFill>
                <a:latin typeface="+mn-lt"/>
                <a:ea typeface="+mn-ea"/>
                <a:cs typeface="+mn-cs"/>
              </a:rPr>
              <a:t>Review and revise the district wellness policy to align with national recommendations, and assist schools with implementing the policy.</a:t>
            </a:r>
          </a:p>
          <a:p>
            <a:pPr lvl="0">
              <a:buFont typeface="Arial" pitchFamily="34" charset="0"/>
              <a:buChar char="•"/>
            </a:pPr>
            <a:r>
              <a:rPr lang="en-US" sz="1200" kern="1200" dirty="0" smtClean="0">
                <a:solidFill>
                  <a:schemeClr val="tx1"/>
                </a:solidFill>
                <a:latin typeface="+mn-lt"/>
                <a:ea typeface="+mn-ea"/>
                <a:cs typeface="+mn-cs"/>
              </a:rPr>
              <a:t>Implement strong nutrition standards that meet or exceed the USDA’s  “Smart Snacks in School” nutrition standards for all foods sold in school.</a:t>
            </a:r>
          </a:p>
          <a:p>
            <a:pPr lvl="0">
              <a:buFont typeface="Arial" pitchFamily="34" charset="0"/>
              <a:buChar char="•"/>
            </a:pPr>
            <a:r>
              <a:rPr lang="en-US" sz="1200" kern="1200" dirty="0" smtClean="0">
                <a:solidFill>
                  <a:schemeClr val="tx1"/>
                </a:solidFill>
                <a:latin typeface="+mn-lt"/>
                <a:ea typeface="+mn-ea"/>
                <a:cs typeface="+mn-cs"/>
              </a:rPr>
              <a:t>Make the district wellness policy and nutrition standards publicly available to parents and other stakeholders (e.g., district Web site), and involve them in reviewing and revising these policies.</a:t>
            </a:r>
          </a:p>
          <a:p>
            <a:pPr lvl="0" fontAlgn="base">
              <a:buFont typeface="Arial" pitchFamily="34" charset="0"/>
              <a:buChar char="•"/>
            </a:pPr>
            <a:r>
              <a:rPr lang="en-US" sz="1200" kern="1200" dirty="0" smtClean="0">
                <a:solidFill>
                  <a:schemeClr val="tx1"/>
                </a:solidFill>
                <a:latin typeface="+mn-lt"/>
                <a:ea typeface="+mn-ea"/>
                <a:cs typeface="+mn-cs"/>
              </a:rPr>
              <a:t>Prohibit marketing of unhealthful items, and promote more healthful items.</a:t>
            </a:r>
          </a:p>
          <a:p>
            <a:pPr lvl="0" fontAlgn="base">
              <a:buFont typeface="Arial" pitchFamily="34" charset="0"/>
              <a:buChar char="•"/>
            </a:pPr>
            <a:r>
              <a:rPr lang="en-US" sz="1200" kern="1200" dirty="0" smtClean="0">
                <a:solidFill>
                  <a:schemeClr val="tx1"/>
                </a:solidFill>
                <a:latin typeface="+mn-lt"/>
                <a:ea typeface="+mn-ea"/>
                <a:cs typeface="+mn-cs"/>
              </a:rPr>
              <a:t>Encourage school staff to model healthy eating behaviors.</a:t>
            </a:r>
          </a:p>
          <a:p>
            <a:pPr lvl="0" fontAlgn="base">
              <a:buFont typeface="Arial" pitchFamily="34" charset="0"/>
              <a:buChar char="•"/>
            </a:pPr>
            <a:r>
              <a:rPr lang="en-US" sz="1200" kern="1200" dirty="0" smtClean="0">
                <a:solidFill>
                  <a:schemeClr val="tx1"/>
                </a:solidFill>
                <a:latin typeface="+mn-lt"/>
                <a:ea typeface="+mn-ea"/>
                <a:cs typeface="+mn-cs"/>
              </a:rPr>
              <a:t>Link nutrition education activities with State Health Education Frameworks or Standards.</a:t>
            </a:r>
          </a:p>
          <a:p>
            <a:pPr lvl="0" fontAlgn="base">
              <a:buFont typeface="Arial" pitchFamily="34" charset="0"/>
              <a:buChar char="•"/>
            </a:pPr>
            <a:r>
              <a:rPr lang="en-US" sz="1200" kern="1200" dirty="0" smtClean="0">
                <a:solidFill>
                  <a:schemeClr val="tx1"/>
                </a:solidFill>
                <a:latin typeface="+mn-lt"/>
                <a:ea typeface="+mn-ea"/>
                <a:cs typeface="+mn-cs"/>
              </a:rPr>
              <a:t>Provide nutrition training and professional development opportunities for all school staff.</a:t>
            </a:r>
          </a:p>
          <a:p>
            <a:pPr lvl="0" fontAlgn="base">
              <a:buFont typeface="Arial" pitchFamily="34" charset="0"/>
              <a:buChar char="•"/>
            </a:pPr>
            <a:r>
              <a:rPr lang="en-US" sz="1200" kern="1200" dirty="0" smtClean="0">
                <a:solidFill>
                  <a:schemeClr val="tx1"/>
                </a:solidFill>
                <a:latin typeface="+mn-lt"/>
                <a:ea typeface="+mn-ea"/>
                <a:cs typeface="+mn-cs"/>
              </a:rPr>
              <a:t>Provide parents with nutrition education materials.</a:t>
            </a:r>
          </a:p>
          <a:p>
            <a:pPr lvl="0" fontAlgn="base">
              <a:buFont typeface="Arial" pitchFamily="34" charset="0"/>
              <a:buChar char="•"/>
            </a:pPr>
            <a:r>
              <a:rPr lang="en-US" sz="1200" kern="1200" dirty="0" smtClean="0">
                <a:solidFill>
                  <a:schemeClr val="tx1"/>
                </a:solidFill>
                <a:latin typeface="+mn-lt"/>
                <a:ea typeface="+mn-ea"/>
                <a:cs typeface="+mn-cs"/>
              </a:rPr>
              <a:t>Adopt strategies to improve school meal participation rates, including ensuring adequate time for students to eat meals, incorporating alternative breakfast options, and conducting taste tests.</a:t>
            </a:r>
          </a:p>
          <a:p>
            <a:pPr lvl="0" fontAlgn="base">
              <a:buFont typeface="Arial" pitchFamily="34" charset="0"/>
              <a:buChar char="•"/>
            </a:pPr>
            <a:r>
              <a:rPr lang="en-US" sz="1200" kern="1200" dirty="0" smtClean="0">
                <a:solidFill>
                  <a:schemeClr val="tx1"/>
                </a:solidFill>
                <a:latin typeface="+mn-lt"/>
                <a:ea typeface="+mn-ea"/>
                <a:cs typeface="+mn-cs"/>
              </a:rPr>
              <a:t>Ensure that all students have access to free drinking water during the school day.</a:t>
            </a:r>
          </a:p>
          <a:p>
            <a:r>
              <a:rPr lang="en-US" sz="1200" kern="1200" dirty="0" smtClean="0">
                <a:solidFill>
                  <a:schemeClr val="tx1"/>
                </a:solidFill>
                <a:latin typeface="+mn-lt"/>
                <a:ea typeface="+mn-ea"/>
                <a:cs typeface="+mn-cs"/>
              </a:rPr>
              <a:t> </a:t>
            </a:r>
          </a:p>
          <a:p>
            <a:pPr lvl="0" fontAlgn="base">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53</a:t>
            </a:fld>
            <a:endParaRPr lang="en-US"/>
          </a:p>
        </p:txBody>
      </p:sp>
    </p:spTree>
    <p:extLst>
      <p:ext uri="{BB962C8B-B14F-4D97-AF65-F5344CB8AC3E}">
        <p14:creationId xmlns:p14="http://schemas.microsoft.com/office/powerpoint/2010/main" xmlns="" val="1982789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Centers for Disease Control and Prevention. Healthy Youth! Nutrition, Physical Activity and Obesity. </a:t>
            </a:r>
            <a:r>
              <a:rPr lang="en-US" sz="1200" u="sng" kern="1200" dirty="0" smtClean="0">
                <a:solidFill>
                  <a:schemeClr val="tx1"/>
                </a:solidFill>
                <a:latin typeface="+mn-lt"/>
                <a:ea typeface="+mn-ea"/>
                <a:cs typeface="+mn-cs"/>
                <a:hlinkClick r:id="rId3"/>
              </a:rPr>
              <a:t>http://www.cdc.gov/healthyyouth/npao/</a:t>
            </a:r>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USDA Healthy Meals Resource System. School Nutrition Environment and Wellness Resources. </a:t>
            </a:r>
            <a:r>
              <a:rPr lang="en-US" sz="1200" u="sng" kern="1200" dirty="0" smtClean="0">
                <a:solidFill>
                  <a:schemeClr val="tx1"/>
                </a:solidFill>
                <a:latin typeface="+mn-lt"/>
                <a:ea typeface="+mn-ea"/>
                <a:cs typeface="+mn-cs"/>
                <a:hlinkClick r:id="rId4"/>
              </a:rPr>
              <a:t>http://healthymeals.nal.usda.gov/school-wellness-resources</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Food and Nutrition Service. Local School Wellness Policies. </a:t>
            </a:r>
            <a:r>
              <a:rPr lang="en-US" sz="1200" u="sng" kern="1200" dirty="0" smtClean="0">
                <a:solidFill>
                  <a:schemeClr val="tx1"/>
                </a:solidFill>
                <a:latin typeface="+mn-lt"/>
                <a:ea typeface="+mn-ea"/>
                <a:cs typeface="+mn-cs"/>
                <a:hlinkClick r:id="rId5"/>
              </a:rPr>
              <a:t>http://www.fns.usda.gov/tn/local-school-wellness-policy</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Food and Nutrition Service. Smart Snacks in School. </a:t>
            </a:r>
            <a:r>
              <a:rPr lang="en-US" sz="1200" u="sng" kern="1200" dirty="0" smtClean="0">
                <a:solidFill>
                  <a:schemeClr val="tx1"/>
                </a:solidFill>
                <a:latin typeface="+mn-lt"/>
                <a:ea typeface="+mn-ea"/>
                <a:cs typeface="+mn-cs"/>
                <a:hlinkClick r:id="rId6"/>
              </a:rPr>
              <a:t>http://www.fns.usda.gov/school-meals/smart-snacks-schools</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Team Nutrition. </a:t>
            </a:r>
            <a:r>
              <a:rPr lang="en-US" sz="1200" u="sng" kern="1200" dirty="0" smtClean="0">
                <a:solidFill>
                  <a:schemeClr val="tx1"/>
                </a:solidFill>
                <a:latin typeface="+mn-lt"/>
                <a:ea typeface="+mn-ea"/>
                <a:cs typeface="+mn-cs"/>
                <a:hlinkClick r:id="rId7"/>
              </a:rPr>
              <a:t>http://www.teamnutrition.usda.gov/</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USDA Farm to School. </a:t>
            </a:r>
            <a:r>
              <a:rPr lang="en-US" sz="1200" u="sng" kern="1200" dirty="0" smtClean="0">
                <a:solidFill>
                  <a:schemeClr val="tx1"/>
                </a:solidFill>
                <a:latin typeface="+mn-lt"/>
                <a:ea typeface="+mn-ea"/>
                <a:cs typeface="+mn-cs"/>
                <a:hlinkClick r:id="rId8"/>
              </a:rPr>
              <a:t>http://www.fns.usda.gov/farmtoschool</a:t>
            </a:r>
            <a:r>
              <a:rPr lang="en-US" sz="1200" u="sng"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National Food Service Management Institute. </a:t>
            </a:r>
            <a:r>
              <a:rPr lang="en-US" sz="1200" u="sng" kern="1200" dirty="0" smtClean="0">
                <a:solidFill>
                  <a:schemeClr val="tx1"/>
                </a:solidFill>
                <a:latin typeface="+mn-lt"/>
                <a:ea typeface="+mn-ea"/>
                <a:cs typeface="+mn-cs"/>
                <a:hlinkClick r:id="rId9"/>
              </a:rPr>
              <a:t>http://www.nfsmi.org/</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Let's Move. Schools Take Action: 5 Simple Steps to Success. </a:t>
            </a:r>
            <a:r>
              <a:rPr lang="en-US" sz="1200" u="sng" kern="1200" dirty="0" smtClean="0">
                <a:solidFill>
                  <a:schemeClr val="tx1"/>
                </a:solidFill>
                <a:latin typeface="+mn-lt"/>
                <a:ea typeface="+mn-ea"/>
                <a:cs typeface="+mn-cs"/>
                <a:hlinkClick r:id="rId10"/>
              </a:rPr>
              <a:t>http://www.letsmove.gov/sites/letsmove.gov/files/pdfs/TAKE_ACTION_SCHOOLS.pdf</a:t>
            </a:r>
            <a:r>
              <a:rPr lang="en-US" sz="1200" kern="1200" dirty="0" smtClean="0">
                <a:solidFill>
                  <a:schemeClr val="tx1"/>
                </a:solidFill>
                <a:latin typeface="+mn-lt"/>
                <a:ea typeface="+mn-ea"/>
                <a:cs typeface="+mn-cs"/>
              </a:rPr>
              <a:t>.</a:t>
            </a:r>
          </a:p>
          <a:p>
            <a:pPr lvl="0">
              <a:buFont typeface="Arial" pitchFamily="34" charset="0"/>
              <a:buChar char="•"/>
            </a:pPr>
            <a:r>
              <a:rPr lang="en-US" sz="1200" kern="1200" dirty="0" smtClean="0">
                <a:solidFill>
                  <a:schemeClr val="tx1"/>
                </a:solidFill>
                <a:latin typeface="+mn-lt"/>
                <a:ea typeface="+mn-ea"/>
                <a:cs typeface="+mn-cs"/>
              </a:rPr>
              <a:t>Bridging the Gap Research. School district wellness policy-related reports and materials.</a:t>
            </a:r>
          </a:p>
          <a:p>
            <a:pPr>
              <a:buFont typeface="Arial" pitchFamily="34" charset="0"/>
              <a:buChar char="•"/>
            </a:pPr>
            <a:r>
              <a:rPr lang="en-US" sz="1200" u="sng" kern="1200" dirty="0" smtClean="0">
                <a:solidFill>
                  <a:schemeClr val="tx1"/>
                </a:solidFill>
                <a:latin typeface="+mn-lt"/>
                <a:ea typeface="+mn-ea"/>
                <a:cs typeface="+mn-cs"/>
                <a:hlinkClick r:id="rId11"/>
              </a:rPr>
              <a:t>http://www.bridgingthegapresearch.org/research/district_wellness_policies</a:t>
            </a:r>
            <a:r>
              <a:rPr lang="en-US" sz="1200" kern="1200" dirty="0" smtClean="0">
                <a:solidFill>
                  <a:schemeClr val="tx1"/>
                </a:solidFill>
                <a:latin typeface="+mn-lt"/>
                <a:ea typeface="+mn-ea"/>
                <a:cs typeface="+mn-cs"/>
              </a:rPr>
              <a:t>.</a:t>
            </a: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84FACF9-093C-489C-A713-A3C2E03C8074}" type="slidenum">
              <a:rPr lang="en-US" smtClean="0"/>
              <a:pPr/>
              <a:t>54</a:t>
            </a:fld>
            <a:endParaRPr lang="en-US"/>
          </a:p>
        </p:txBody>
      </p:sp>
    </p:spTree>
    <p:extLst>
      <p:ext uri="{BB962C8B-B14F-4D97-AF65-F5344CB8AC3E}">
        <p14:creationId xmlns:p14="http://schemas.microsoft.com/office/powerpoint/2010/main" xmlns="" val="41373697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55</a:t>
            </a:fld>
            <a:endParaRPr lang="en-US"/>
          </a:p>
        </p:txBody>
      </p:sp>
    </p:spTree>
    <p:extLst>
      <p:ext uri="{BB962C8B-B14F-4D97-AF65-F5344CB8AC3E}">
        <p14:creationId xmlns:p14="http://schemas.microsoft.com/office/powerpoint/2010/main" xmlns="" val="25771244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56</a:t>
            </a:fld>
            <a:endParaRPr lang="en-US"/>
          </a:p>
        </p:txBody>
      </p:sp>
    </p:spTree>
    <p:extLst>
      <p:ext uri="{BB962C8B-B14F-4D97-AF65-F5344CB8AC3E}">
        <p14:creationId xmlns:p14="http://schemas.microsoft.com/office/powerpoint/2010/main" xmlns="" val="2577124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Improving Access to Drinking Water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57</a:t>
            </a:fld>
            <a:endParaRPr lang="en-US"/>
          </a:p>
        </p:txBody>
      </p:sp>
    </p:spTree>
    <p:extLst>
      <p:ext uri="{BB962C8B-B14F-4D97-AF65-F5344CB8AC3E}">
        <p14:creationId xmlns:p14="http://schemas.microsoft.com/office/powerpoint/2010/main" xmlns="" val="1767175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areas where local school wellness policies (i.e., wellness policies) address water accessibility and where policy opportunities exist. It summarizes policy actions taken by public school districts from 2011–2012 school year from the Bridging the Gap (BTG) study.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Water consumption is important for students’ cognition, dental health, and physical health. The availability and promotion of free water during the school day has been shown to increase water consumption and may prevent school children from being overweight.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59</a:t>
            </a:fld>
            <a:endParaRPr lang="en-US"/>
          </a:p>
        </p:txBody>
      </p:sp>
    </p:spTree>
    <p:extLst>
      <p:ext uri="{BB962C8B-B14F-4D97-AF65-F5344CB8AC3E}">
        <p14:creationId xmlns:p14="http://schemas.microsoft.com/office/powerpoint/2010/main" xmlns="" val="427731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dirty="0" smtClean="0"/>
              <a:t>The</a:t>
            </a:r>
            <a:r>
              <a:rPr lang="en-US" baseline="0" dirty="0" smtClean="0"/>
              <a:t> next several slides will describe the methods document that was developed to accompany the wellness policy brief series.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The Institute of Medicine recommends making free, potable water available as a means to decrease sugar-sweetened beverage consumption by children and adolescents.</a:t>
            </a:r>
            <a:r>
              <a:rPr lang="en-US" sz="1200" kern="1200" baseline="30000" dirty="0" smtClean="0">
                <a:solidFill>
                  <a:schemeClr val="tx1"/>
                </a:solidFill>
                <a:latin typeface="+mn-lt"/>
                <a:ea typeface="+mn-ea"/>
                <a:cs typeface="+mn-cs"/>
              </a:rPr>
              <a:t>6</a:t>
            </a:r>
            <a:r>
              <a:rPr lang="en-US" sz="1200" kern="1200" dirty="0" smtClean="0">
                <a:solidFill>
                  <a:schemeClr val="tx1"/>
                </a:solidFill>
                <a:latin typeface="+mn-lt"/>
                <a:ea typeface="+mn-ea"/>
                <a:cs typeface="+mn-cs"/>
              </a:rPr>
              <a:t> National organizations, including the American Academy of Pediatrics, recommend that districts provide students with access to free drinking water throughout the school day.</a:t>
            </a:r>
            <a:r>
              <a:rPr lang="en-US" sz="1200" kern="1200" baseline="30000" dirty="0" smtClean="0">
                <a:solidFill>
                  <a:schemeClr val="tx1"/>
                </a:solidFill>
                <a:latin typeface="+mn-lt"/>
                <a:ea typeface="+mn-ea"/>
                <a:cs typeface="+mn-cs"/>
              </a:rPr>
              <a:t>7</a:t>
            </a:r>
            <a:r>
              <a:rPr lang="en-US" sz="1200" kern="1200" dirty="0" smtClean="0">
                <a:solidFill>
                  <a:schemeClr val="tx1"/>
                </a:solidFill>
                <a:latin typeface="+mn-lt"/>
                <a:ea typeface="+mn-ea"/>
                <a:cs typeface="+mn-cs"/>
              </a:rPr>
              <a:t> Furthermore, the United States Department of Agriculture (USDA) requires that schools participating in the National School Lunch Program make free, potable water available during meals in places where meals are served. Schools must also make drinking water available during the School Breakfast Program when breakfast is served in the cafeteria.</a:t>
            </a:r>
            <a:r>
              <a:rPr lang="en-US" sz="1200" kern="1200" baseline="30000" dirty="0" smtClean="0">
                <a:solidFill>
                  <a:schemeClr val="tx1"/>
                </a:solidFill>
                <a:latin typeface="+mn-lt"/>
                <a:ea typeface="+mn-ea"/>
                <a:cs typeface="+mn-cs"/>
              </a:rPr>
              <a:t>8</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60</a:t>
            </a:fld>
            <a:endParaRPr lang="en-US"/>
          </a:p>
        </p:txBody>
      </p:sp>
    </p:spTree>
    <p:extLst>
      <p:ext uri="{BB962C8B-B14F-4D97-AF65-F5344CB8AC3E}">
        <p14:creationId xmlns:p14="http://schemas.microsoft.com/office/powerpoint/2010/main" xmlns="" val="21434164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Few wellness policies addressed water accessibility in schools (Figure 1). During the 2011–2012 school year, the BTG study found that</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Only 9%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that free drinking water be available in places where meals are served, and approximately 2%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free drinking water be available where meals are served.</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Approximately 90% of school districts do not have a policy for access to free water on the school campus.</a:t>
            </a:r>
            <a:endParaRPr lang="en-US" sz="11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that free drinking water be available throughout the school day and throughout the school campus. Less than 1% of districts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free drinking water be available throughout the day on school campuses.</a:t>
            </a:r>
            <a:endParaRPr lang="en-US" sz="11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No districts </a:t>
            </a:r>
            <a:r>
              <a:rPr lang="en-US" sz="1200" i="1" kern="1200" dirty="0" smtClean="0">
                <a:solidFill>
                  <a:schemeClr val="tx1"/>
                </a:solidFill>
                <a:latin typeface="+mn-lt"/>
                <a:ea typeface="+mn-ea"/>
                <a:cs typeface="+mn-cs"/>
              </a:rPr>
              <a:t>required </a:t>
            </a:r>
            <a:r>
              <a:rPr lang="en-US" sz="1200" kern="1200" dirty="0" smtClean="0">
                <a:solidFill>
                  <a:schemeClr val="tx1"/>
                </a:solidFill>
                <a:latin typeface="+mn-lt"/>
                <a:ea typeface="+mn-ea"/>
                <a:cs typeface="+mn-cs"/>
              </a:rPr>
              <a:t>or</a:t>
            </a:r>
            <a:r>
              <a:rPr lang="en-US" sz="1200" i="1" kern="1200" dirty="0" smtClean="0">
                <a:solidFill>
                  <a:schemeClr val="tx1"/>
                </a:solidFill>
                <a:latin typeface="+mn-lt"/>
                <a:ea typeface="+mn-ea"/>
                <a:cs typeface="+mn-cs"/>
              </a:rPr>
              <a:t> recommended </a:t>
            </a:r>
            <a:r>
              <a:rPr lang="en-US" sz="1200" kern="1200" dirty="0" smtClean="0">
                <a:solidFill>
                  <a:schemeClr val="tx1"/>
                </a:solidFill>
                <a:latin typeface="+mn-lt"/>
                <a:ea typeface="+mn-ea"/>
                <a:cs typeface="+mn-cs"/>
              </a:rPr>
              <a:t>that free drinking water be available in the gymnasium. </a:t>
            </a:r>
            <a:r>
              <a:rPr lang="en-US" sz="800" kern="120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61</a:t>
            </a:fld>
            <a:endParaRPr lang="en-US"/>
          </a:p>
        </p:txBody>
      </p:sp>
    </p:spTree>
    <p:extLst>
      <p:ext uri="{BB962C8B-B14F-4D97-AF65-F5344CB8AC3E}">
        <p14:creationId xmlns:p14="http://schemas.microsoft.com/office/powerpoint/2010/main" xmlns="" val="23960575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a number of evidence-based strategies and expert recommendations</a:t>
            </a:r>
            <a:r>
              <a:rPr lang="en-US" baseline="30000" dirty="0" smtClean="0"/>
              <a:t>6,12,13</a:t>
            </a:r>
            <a:r>
              <a:rPr lang="en-US" sz="1200" kern="1200" dirty="0" smtClean="0">
                <a:solidFill>
                  <a:schemeClr val="tx1"/>
                </a:solidFill>
                <a:latin typeface="+mn-lt"/>
                <a:ea typeface="+mn-ea"/>
                <a:cs typeface="+mn-cs"/>
              </a:rPr>
              <a:t> that can help improve access to drinking water in schools. The actions below can help you implement these strategies and  recommendations. See the Resources section at the end for links to documents and Web sites that provide additional information.</a:t>
            </a:r>
          </a:p>
          <a:p>
            <a:endParaRPr lang="en-US" dirty="0" smtClean="0"/>
          </a:p>
          <a:p>
            <a:r>
              <a:rPr lang="en-US" sz="1200" u="sng" kern="1200" dirty="0" smtClean="0">
                <a:solidFill>
                  <a:schemeClr val="tx1"/>
                </a:solidFill>
                <a:latin typeface="+mn-lt"/>
                <a:ea typeface="+mn-ea"/>
                <a:cs typeface="+mn-cs"/>
              </a:rPr>
              <a:t>States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Work with districts to ensure that free, clean, and safe drinking water is available throughout school campuses.</a:t>
            </a:r>
          </a:p>
          <a:p>
            <a:pPr lvl="0">
              <a:buFont typeface="Arial" pitchFamily="34" charset="0"/>
              <a:buChar char="•"/>
            </a:pPr>
            <a:r>
              <a:rPr lang="en-US" sz="1200" kern="1200" dirty="0" smtClean="0">
                <a:solidFill>
                  <a:schemeClr val="tx1"/>
                </a:solidFill>
                <a:latin typeface="+mn-lt"/>
                <a:ea typeface="+mn-ea"/>
                <a:cs typeface="+mn-cs"/>
              </a:rPr>
              <a:t>Help districts secure funding to improve the condition of water fountains.</a:t>
            </a:r>
          </a:p>
          <a:p>
            <a:pPr lvl="0">
              <a:buFont typeface="Arial" pitchFamily="34" charset="0"/>
              <a:buChar char="•"/>
            </a:pPr>
            <a:r>
              <a:rPr lang="en-US" sz="1200" kern="1200" dirty="0" smtClean="0">
                <a:solidFill>
                  <a:schemeClr val="tx1"/>
                </a:solidFill>
                <a:latin typeface="+mn-lt"/>
                <a:ea typeface="+mn-ea"/>
                <a:cs typeface="+mn-cs"/>
              </a:rPr>
              <a:t>Strengthen building codes that affect the availability of drinking water.</a:t>
            </a:r>
          </a:p>
          <a:p>
            <a:pPr lvl="0">
              <a:buFont typeface="Arial" pitchFamily="34" charset="0"/>
              <a:buChar char="•"/>
            </a:pPr>
            <a:r>
              <a:rPr lang="en-US" sz="1200" kern="1200" dirty="0" smtClean="0">
                <a:solidFill>
                  <a:schemeClr val="tx1"/>
                </a:solidFill>
                <a:latin typeface="+mn-lt"/>
                <a:ea typeface="+mn-ea"/>
                <a:cs typeface="+mn-cs"/>
              </a:rPr>
              <a:t>Encourage school districts and schools to promote water consumption by using marketing campaigns and practices that make water easily accessible (e.g., allowing students to bring water bottles into classrooms).</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62</a:t>
            </a:fld>
            <a:endParaRPr lang="en-US"/>
          </a:p>
        </p:txBody>
      </p:sp>
    </p:spTree>
    <p:extLst>
      <p:ext uri="{BB962C8B-B14F-4D97-AF65-F5344CB8AC3E}">
        <p14:creationId xmlns:p14="http://schemas.microsoft.com/office/powerpoint/2010/main" xmlns="" val="64625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a:t>
            </a:r>
          </a:p>
          <a:p>
            <a:r>
              <a:rPr lang="en-US" dirty="0" smtClean="0"/>
              <a:t>School</a:t>
            </a:r>
            <a:r>
              <a:rPr lang="en-US" baseline="0" dirty="0" smtClean="0"/>
              <a:t> districts and schools can:</a:t>
            </a:r>
          </a:p>
          <a:p>
            <a:pPr lvl="0">
              <a:buFont typeface="Arial" pitchFamily="34" charset="0"/>
              <a:buChar char="•"/>
            </a:pPr>
            <a:r>
              <a:rPr lang="en-US" sz="1200" kern="1200" dirty="0" smtClean="0">
                <a:solidFill>
                  <a:schemeClr val="tx1"/>
                </a:solidFill>
                <a:latin typeface="+mn-lt"/>
                <a:ea typeface="+mn-ea"/>
                <a:cs typeface="+mn-cs"/>
              </a:rPr>
              <a:t>Include language about drinking water access in the district wellness policy.</a:t>
            </a:r>
          </a:p>
          <a:p>
            <a:pPr lvl="0">
              <a:buFont typeface="Arial" pitchFamily="34" charset="0"/>
              <a:buChar char="•"/>
            </a:pPr>
            <a:r>
              <a:rPr lang="en-US" sz="1200" kern="1200" dirty="0" smtClean="0">
                <a:solidFill>
                  <a:schemeClr val="tx1"/>
                </a:solidFill>
                <a:latin typeface="+mn-lt"/>
                <a:ea typeface="+mn-ea"/>
                <a:cs typeface="+mn-cs"/>
              </a:rPr>
              <a:t>Offer free drinking water during lunch periods.</a:t>
            </a:r>
          </a:p>
          <a:p>
            <a:pPr lvl="0">
              <a:buFont typeface="Arial" pitchFamily="34" charset="0"/>
              <a:buChar char="•"/>
            </a:pPr>
            <a:r>
              <a:rPr lang="en-US" sz="1200" kern="1200" dirty="0" smtClean="0">
                <a:solidFill>
                  <a:schemeClr val="tx1"/>
                </a:solidFill>
                <a:latin typeface="+mn-lt"/>
                <a:ea typeface="+mn-ea"/>
                <a:cs typeface="+mn-cs"/>
              </a:rPr>
              <a:t>Ensure that water fountains are clean and functioning properly.</a:t>
            </a:r>
          </a:p>
          <a:p>
            <a:pPr lvl="0">
              <a:buFont typeface="Arial" pitchFamily="34" charset="0"/>
              <a:buChar char="•"/>
            </a:pPr>
            <a:r>
              <a:rPr lang="en-US" sz="1200" kern="1200" dirty="0" smtClean="0">
                <a:solidFill>
                  <a:schemeClr val="tx1"/>
                </a:solidFill>
                <a:latin typeface="+mn-lt"/>
                <a:ea typeface="+mn-ea"/>
                <a:cs typeface="+mn-cs"/>
              </a:rPr>
              <a:t>Consider installing drinking fountains in locations where students can easily them including school cafeterias, gymnasiums, and throughout hallways.</a:t>
            </a:r>
          </a:p>
          <a:p>
            <a:pPr lvl="0">
              <a:buFont typeface="Arial" pitchFamily="34" charset="0"/>
              <a:buChar char="•"/>
            </a:pPr>
            <a:r>
              <a:rPr lang="en-US" sz="1200" kern="1200" dirty="0" smtClean="0">
                <a:solidFill>
                  <a:schemeClr val="tx1"/>
                </a:solidFill>
                <a:latin typeface="+mn-lt"/>
                <a:ea typeface="+mn-ea"/>
                <a:cs typeface="+mn-cs"/>
              </a:rPr>
              <a:t>Offer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(e.g., dispensers, pitchers, coolers) in areas where drinking fountains are not feasible.</a:t>
            </a:r>
          </a:p>
          <a:p>
            <a:pPr lvl="0">
              <a:buFont typeface="Arial" pitchFamily="34" charset="0"/>
              <a:buChar char="•"/>
            </a:pPr>
            <a:r>
              <a:rPr lang="en-US" sz="1200" kern="1200" dirty="0" smtClean="0">
                <a:solidFill>
                  <a:schemeClr val="tx1"/>
                </a:solidFill>
                <a:latin typeface="+mn-lt"/>
                <a:ea typeface="+mn-ea"/>
                <a:cs typeface="+mn-cs"/>
              </a:rPr>
              <a:t>Consider providing cups at drinking fountains and other </a:t>
            </a:r>
            <a:r>
              <a:rPr lang="en-US" sz="1200" kern="1200" dirty="0" err="1" smtClean="0">
                <a:solidFill>
                  <a:schemeClr val="tx1"/>
                </a:solidFill>
                <a:latin typeface="+mn-lt"/>
                <a:ea typeface="+mn-ea"/>
                <a:cs typeface="+mn-cs"/>
              </a:rPr>
              <a:t>nonfountain</a:t>
            </a:r>
            <a:r>
              <a:rPr lang="en-US" sz="1200" kern="1200" dirty="0" smtClean="0">
                <a:solidFill>
                  <a:schemeClr val="tx1"/>
                </a:solidFill>
                <a:latin typeface="+mn-lt"/>
                <a:ea typeface="+mn-ea"/>
                <a:cs typeface="+mn-cs"/>
              </a:rPr>
              <a:t> sources of water to encourage students to drink more water.</a:t>
            </a:r>
          </a:p>
          <a:p>
            <a:pPr lvl="0">
              <a:buFont typeface="Arial" pitchFamily="34" charset="0"/>
              <a:buChar char="•"/>
            </a:pPr>
            <a:r>
              <a:rPr lang="en-US" sz="1200" kern="1200" dirty="0" smtClean="0">
                <a:solidFill>
                  <a:schemeClr val="tx1"/>
                </a:solidFill>
                <a:latin typeface="+mn-lt"/>
                <a:ea typeface="+mn-ea"/>
                <a:cs typeface="+mn-cs"/>
              </a:rPr>
              <a:t>Allow students to bring water bottles into classrooms.</a:t>
            </a:r>
          </a:p>
          <a:p>
            <a:pPr lvl="0">
              <a:buFont typeface="Arial" pitchFamily="34" charset="0"/>
              <a:buChar char="•"/>
            </a:pPr>
            <a:r>
              <a:rPr lang="en-US" sz="1200" kern="1200" dirty="0" smtClean="0">
                <a:solidFill>
                  <a:schemeClr val="tx1"/>
                </a:solidFill>
                <a:latin typeface="+mn-lt"/>
                <a:ea typeface="+mn-ea"/>
                <a:cs typeface="+mn-cs"/>
              </a:rPr>
              <a:t>Promote water consumption by using marketing campaigns.</a:t>
            </a:r>
          </a:p>
          <a:p>
            <a:pPr lvl="0">
              <a:buFont typeface="Arial" pitchFamily="34" charset="0"/>
              <a:buChar char="•"/>
            </a:pPr>
            <a:r>
              <a:rPr lang="en-US" sz="1200" kern="1200" dirty="0" smtClean="0">
                <a:solidFill>
                  <a:schemeClr val="tx1"/>
                </a:solidFill>
                <a:latin typeface="+mn-lt"/>
                <a:ea typeface="+mn-ea"/>
                <a:cs typeface="+mn-cs"/>
              </a:rPr>
              <a:t>Limit the availability of sugar-sweetened beverages that compete with and displace water consumption.</a:t>
            </a:r>
          </a:p>
          <a:p>
            <a:pPr lvl="0">
              <a:buFont typeface="Arial" pitchFamily="34" charset="0"/>
              <a:buChar char="•"/>
            </a:pPr>
            <a:r>
              <a:rPr lang="en-US" sz="1200" kern="1200" dirty="0" smtClean="0">
                <a:solidFill>
                  <a:schemeClr val="tx1"/>
                </a:solidFill>
                <a:latin typeface="+mn-lt"/>
                <a:ea typeface="+mn-ea"/>
                <a:cs typeface="+mn-cs"/>
              </a:rPr>
              <a:t>Encourage school staff to model healthy behaviors, including water consumption.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63</a:t>
            </a:fld>
            <a:endParaRPr lang="en-US"/>
          </a:p>
        </p:txBody>
      </p:sp>
    </p:spTree>
    <p:extLst>
      <p:ext uri="{BB962C8B-B14F-4D97-AF65-F5344CB8AC3E}">
        <p14:creationId xmlns:p14="http://schemas.microsoft.com/office/powerpoint/2010/main" xmlns="" val="1512940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64</a:t>
            </a:fld>
            <a:endParaRPr lang="en-US"/>
          </a:p>
        </p:txBody>
      </p:sp>
    </p:spTree>
    <p:extLst>
      <p:ext uri="{BB962C8B-B14F-4D97-AF65-F5344CB8AC3E}">
        <p14:creationId xmlns:p14="http://schemas.microsoft.com/office/powerpoint/2010/main" xmlns="" val="2577645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to Improve Marketing and Promotion of Foods and Beverages at School.</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67</a:t>
            </a:fld>
            <a:endParaRPr lang="en-US"/>
          </a:p>
        </p:txBody>
      </p:sp>
    </p:spTree>
    <p:extLst>
      <p:ext uri="{BB962C8B-B14F-4D97-AF65-F5344CB8AC3E}">
        <p14:creationId xmlns:p14="http://schemas.microsoft.com/office/powerpoint/2010/main" xmlns="" val="1659933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baseline="0" dirty="0" smtClean="0">
                <a:solidFill>
                  <a:schemeClr val="tx1"/>
                </a:solidFill>
                <a:latin typeface="+mn-lt"/>
                <a:ea typeface="+mn-ea"/>
                <a:cs typeface="+mn-cs"/>
              </a:rPr>
              <a:t>This brief highlights areas where policy opportunities exist, as well as areas where policies are well-established relative to food marketing, promotion, and messaging in schools. This brief summarizes the range of policy actions taken by public school districts from the 2011–2012 school year, from the Bridging the Gap (BTG) study.</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sz="1200" kern="1200" dirty="0" smtClean="0">
                <a:solidFill>
                  <a:schemeClr val="tx1"/>
                </a:solidFill>
                <a:latin typeface="+mn-lt"/>
                <a:ea typeface="+mn-ea"/>
                <a:cs typeface="+mn-cs"/>
              </a:rPr>
              <a:t>Food and beverage marketing often appears throughout schools in the form of posters, vending machine fronts, in-school television advertisements, school newspapers, textbook covers, sports equipment, and scoreboards. Many foods marketed in schools are of poor nutritional quality.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69</a:t>
            </a:fld>
            <a:endParaRPr lang="en-US"/>
          </a:p>
        </p:txBody>
      </p:sp>
    </p:spTree>
    <p:extLst>
      <p:ext uri="{BB962C8B-B14F-4D97-AF65-F5344CB8AC3E}">
        <p14:creationId xmlns:p14="http://schemas.microsoft.com/office/powerpoint/2010/main" xmlns="" val="2212253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CDC</a:t>
            </a:r>
            <a:r>
              <a:rPr lang="en-US" sz="1200" kern="1200" baseline="0" dirty="0" smtClean="0">
                <a:solidFill>
                  <a:schemeClr val="tx1"/>
                </a:solidFill>
                <a:latin typeface="+mn-lt"/>
                <a:ea typeface="+mn-ea"/>
                <a:cs typeface="+mn-cs"/>
              </a:rPr>
              <a:t> and Bridging the Gap created a methods brief to accompany the seven topic area briefs. The purpose of this document is to provide a methodological overview for the entire series of briefs, including sample design, policy collection and coding, and data analysis. </a:t>
            </a: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The Child Nutrition and WIC Reauthorization Act of 2004</a:t>
            </a:r>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 and, more recently, the Healthy, Hunger-Free Kids Act of 2010</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required all school districts participating in the federal Child Nutrition Programs to adopt and implement a local school wellness policy (i.e. wellness policy) beginning in school year 2006–2007. </a:t>
            </a:r>
          </a:p>
          <a:p>
            <a:pPr>
              <a:buFont typeface="Arial" pitchFamily="34" charset="0"/>
              <a:buChar char="•"/>
            </a:pPr>
            <a:r>
              <a:rPr lang="en-US" sz="1200" kern="1200" dirty="0" smtClean="0">
                <a:solidFill>
                  <a:schemeClr val="tx1"/>
                </a:solidFill>
                <a:latin typeface="+mn-lt"/>
                <a:ea typeface="+mn-ea"/>
                <a:cs typeface="+mn-cs"/>
              </a:rPr>
              <a:t>Since the beginning of the wellness policy mandate in school year 2006-2007, the Robert Wood Johnson Foundation-funded Bridging the Gap (BTG) program at the University of Illinois at Chicago (UIC) has been conducting the largest, ongoing evaluation of the strength, comprehensiveness, and content of the congressionally mandated district wellness policies and all associated state codified statutory and administrative laws. </a:t>
            </a:r>
          </a:p>
          <a:p>
            <a:pPr>
              <a:buFont typeface="Arial" pitchFamily="34" charset="0"/>
              <a:buChar char="•"/>
            </a:pPr>
            <a:r>
              <a:rPr lang="en-US" sz="1200" kern="1200" dirty="0" smtClean="0">
                <a:solidFill>
                  <a:schemeClr val="tx1"/>
                </a:solidFill>
                <a:latin typeface="+mn-lt"/>
                <a:ea typeface="+mn-ea"/>
                <a:cs typeface="+mn-cs"/>
              </a:rPr>
              <a:t>BTG provides the only nationally representative data on wellness policy progress and opportunities annually since the mandate took effect at the beginning of school year 2006-2007 along with the concomitant state laws.</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a:t>
            </a:fld>
            <a:endParaRPr lang="en-US"/>
          </a:p>
        </p:txBody>
      </p:sp>
    </p:spTree>
    <p:extLst>
      <p:ext uri="{BB962C8B-B14F-4D97-AF65-F5344CB8AC3E}">
        <p14:creationId xmlns:p14="http://schemas.microsoft.com/office/powerpoint/2010/main" xmlns="" val="4104970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Centers for Disease Control and Prevention, Institute of Medicine, and American Academy of Pediatrics recommend that school districts implement policies and practices to promote foods and beverages that support healthful diets.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70</a:t>
            </a:fld>
            <a:endParaRPr lang="en-US"/>
          </a:p>
        </p:txBody>
      </p:sp>
    </p:spTree>
    <p:extLst>
      <p:ext uri="{BB962C8B-B14F-4D97-AF65-F5344CB8AC3E}">
        <p14:creationId xmlns:p14="http://schemas.microsoft.com/office/powerpoint/2010/main" xmlns="" val="1168424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School district wellness policies about food marketing, promotion, and messaging in schools can impact students’ eating behaviors.</a:t>
            </a:r>
            <a:r>
              <a:rPr lang="en-US" baseline="30000" dirty="0" smtClean="0"/>
              <a:t>1</a:t>
            </a:r>
            <a:r>
              <a:rPr lang="en-US" sz="1200" kern="1200" dirty="0" smtClean="0">
                <a:solidFill>
                  <a:schemeClr val="tx1"/>
                </a:solidFill>
                <a:latin typeface="+mn-lt"/>
                <a:ea typeface="+mn-ea"/>
                <a:cs typeface="+mn-cs"/>
              </a:rPr>
              <a:t> During the 2011–2012 school year, the BTG study found that:</a:t>
            </a:r>
            <a:endParaRPr lang="en-US" dirty="0" smtClean="0"/>
          </a:p>
          <a:p>
            <a:pPr lvl="0"/>
            <a:endParaRPr lang="en-US" sz="1200" b="1"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71% of districts had no policy regarding the promotion of healthy food choices in schools.</a:t>
            </a:r>
          </a:p>
          <a:p>
            <a:pPr lvl="0">
              <a:buFont typeface="Arial" pitchFamily="34" charset="0"/>
              <a:buChar char="•"/>
            </a:pPr>
            <a:r>
              <a:rPr lang="en-US" sz="1200" kern="1200" dirty="0" smtClean="0">
                <a:solidFill>
                  <a:schemeClr val="tx1"/>
                </a:solidFill>
                <a:latin typeface="+mn-lt"/>
                <a:ea typeface="+mn-ea"/>
                <a:cs typeface="+mn-cs"/>
              </a:rPr>
              <a:t>Only 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fewer than 25%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the marketing and promotion of healthy choices (e.g., pricing strategies to encourage healthy items, labeling healthy foods and beverages, posting nutrition education material in the cafeteria). </a:t>
            </a:r>
          </a:p>
          <a:p>
            <a:pPr lvl="0">
              <a:buFont typeface="Arial" pitchFamily="34" charset="0"/>
              <a:buChar char="•"/>
            </a:pPr>
            <a:r>
              <a:rPr lang="en-US" sz="1200" kern="1200" dirty="0" smtClean="0">
                <a:solidFill>
                  <a:schemeClr val="tx1"/>
                </a:solidFill>
                <a:latin typeface="+mn-lt"/>
                <a:ea typeface="+mn-ea"/>
                <a:cs typeface="+mn-cs"/>
              </a:rPr>
              <a:t>14%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restricting the marketing of unhealthful items on school grounds.</a:t>
            </a:r>
          </a:p>
          <a:p>
            <a:pPr lvl="0">
              <a:buFont typeface="Arial" pitchFamily="34" charset="0"/>
              <a:buChar char="•"/>
            </a:pPr>
            <a:r>
              <a:rPr lang="en-US" sz="1200" kern="1200" dirty="0" smtClean="0">
                <a:solidFill>
                  <a:schemeClr val="tx1"/>
                </a:solidFill>
                <a:latin typeface="+mn-lt"/>
                <a:ea typeface="+mn-ea"/>
                <a:cs typeface="+mn-cs"/>
              </a:rPr>
              <a:t>10%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25%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prohibiting food as a reward or punishment for student behavior.</a:t>
            </a:r>
          </a:p>
          <a:p>
            <a:pPr lvl="0">
              <a:buFont typeface="Arial" pitchFamily="34" charset="0"/>
              <a:buChar char="•"/>
            </a:pPr>
            <a:r>
              <a:rPr lang="en-US" sz="1200" kern="1200" dirty="0" smtClean="0">
                <a:solidFill>
                  <a:schemeClr val="tx1"/>
                </a:solidFill>
                <a:latin typeface="+mn-lt"/>
                <a:ea typeface="+mn-ea"/>
                <a:cs typeface="+mn-cs"/>
              </a:rPr>
              <a:t>25%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11%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engage parents and the community on wellness issues (e.g., sharing wellness and nutrition information on the district website, in school newsletters, or presentations that focus on nutrition and healthy lifestyles). </a:t>
            </a:r>
          </a:p>
          <a:p>
            <a:pPr lvl="0">
              <a:buFont typeface="Arial" pitchFamily="34" charset="0"/>
              <a:buChar char="•"/>
            </a:pPr>
            <a:r>
              <a:rPr lang="en-US" sz="1200" kern="1200" dirty="0" smtClean="0">
                <a:solidFill>
                  <a:schemeClr val="tx1"/>
                </a:solidFill>
                <a:latin typeface="+mn-lt"/>
                <a:ea typeface="+mn-ea"/>
                <a:cs typeface="+mn-cs"/>
              </a:rPr>
              <a:t>13%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44%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strategies to increase participation in school meal programs (e.g., closed campus policies, promotional mailings, breakfast in the classroom, student input on menu selections, and “Grab and Go” or “Fun on the Run” options).</a:t>
            </a:r>
          </a:p>
          <a:p>
            <a:pPr lvl="0">
              <a:buFont typeface="Arial" pitchFamily="34" charset="0"/>
              <a:buChar char="•"/>
            </a:pPr>
            <a:r>
              <a:rPr lang="en-US" sz="1200" kern="1200" dirty="0" smtClean="0">
                <a:solidFill>
                  <a:schemeClr val="tx1"/>
                </a:solidFill>
                <a:latin typeface="+mn-lt"/>
                <a:ea typeface="+mn-ea"/>
                <a:cs typeface="+mn-cs"/>
              </a:rPr>
              <a:t>16%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18%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methods to solicit input from stakeholders by using student satisfaction surveys, taste-testing of new healthy items, and involving students and parents in the selection of competitive foods (i.e., other foods or beverages available outside of the school meals program).</a:t>
            </a:r>
          </a:p>
          <a:p>
            <a:pPr lvl="0">
              <a:buFont typeface="Arial" pitchFamily="34" charset="0"/>
              <a:buChar char="•"/>
            </a:pPr>
            <a:r>
              <a:rPr lang="en-US" sz="1200" kern="1200" dirty="0" smtClean="0">
                <a:solidFill>
                  <a:schemeClr val="tx1"/>
                </a:solidFill>
                <a:latin typeface="+mn-lt"/>
                <a:ea typeface="+mn-ea"/>
                <a:cs typeface="+mn-cs"/>
              </a:rPr>
              <a:t>25% of districts </a:t>
            </a:r>
            <a:r>
              <a:rPr lang="en-US" sz="1200" i="1" kern="1200" dirty="0" smtClean="0">
                <a:solidFill>
                  <a:schemeClr val="tx1"/>
                </a:solidFill>
                <a:latin typeface="+mn-lt"/>
                <a:ea typeface="+mn-ea"/>
                <a:cs typeface="+mn-cs"/>
              </a:rPr>
              <a:t>required</a:t>
            </a:r>
            <a:r>
              <a:rPr lang="en-US" sz="1200" kern="1200" dirty="0" smtClean="0">
                <a:solidFill>
                  <a:schemeClr val="tx1"/>
                </a:solidFill>
                <a:latin typeface="+mn-lt"/>
                <a:ea typeface="+mn-ea"/>
                <a:cs typeface="+mn-cs"/>
              </a:rPr>
              <a:t> and 9% </a:t>
            </a:r>
            <a:r>
              <a:rPr lang="en-US" sz="1200" i="1" kern="1200" dirty="0" smtClean="0">
                <a:solidFill>
                  <a:schemeClr val="tx1"/>
                </a:solidFill>
                <a:latin typeface="+mn-lt"/>
                <a:ea typeface="+mn-ea"/>
                <a:cs typeface="+mn-cs"/>
              </a:rPr>
              <a:t>recommended</a:t>
            </a:r>
            <a:r>
              <a:rPr lang="en-US" sz="1200" kern="1200" dirty="0" smtClean="0">
                <a:solidFill>
                  <a:schemeClr val="tx1"/>
                </a:solidFill>
                <a:latin typeface="+mn-lt"/>
                <a:ea typeface="+mn-ea"/>
                <a:cs typeface="+mn-cs"/>
              </a:rPr>
              <a:t> that staff be encouraged to model healthy behaviors.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71</a:t>
            </a:fld>
            <a:endParaRPr lang="en-US"/>
          </a:p>
        </p:txBody>
      </p:sp>
    </p:spTree>
    <p:extLst>
      <p:ext uri="{BB962C8B-B14F-4D97-AF65-F5344CB8AC3E}">
        <p14:creationId xmlns:p14="http://schemas.microsoft.com/office/powerpoint/2010/main" xmlns="" val="189494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There are a number of evidence-based strategies and expert recommendation that can help improve marketing of healthy choices to children.</a:t>
            </a:r>
            <a:r>
              <a:rPr lang="en-US" sz="1200" kern="1200" baseline="30000" dirty="0" smtClean="0">
                <a:solidFill>
                  <a:schemeClr val="tx1"/>
                </a:solidFill>
                <a:latin typeface="+mn-lt"/>
                <a:ea typeface="+mn-ea"/>
                <a:cs typeface="+mn-cs"/>
              </a:rPr>
              <a:t>1,6-11</a:t>
            </a:r>
            <a:r>
              <a:rPr lang="en-US" sz="1200" kern="1200" dirty="0" smtClean="0">
                <a:solidFill>
                  <a:schemeClr val="tx1"/>
                </a:solidFill>
                <a:latin typeface="+mn-lt"/>
                <a:ea typeface="+mn-ea"/>
                <a:cs typeface="+mn-cs"/>
              </a:rPr>
              <a:t> The following actions can help you implement these strategies and recommendations. See the Resource section at the end of this section for links to documents and Web sites that provide additional information to help these efforts.</a:t>
            </a:r>
            <a:r>
              <a:rPr lang="en-US" sz="1200" kern="1200" baseline="30000" dirty="0" smtClean="0">
                <a:solidFill>
                  <a:schemeClr val="tx1"/>
                </a:solidFill>
                <a:latin typeface="+mn-lt"/>
                <a:ea typeface="+mn-ea"/>
                <a:cs typeface="+mn-cs"/>
              </a:rPr>
              <a:t> </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States can:</a:t>
            </a:r>
          </a:p>
          <a:p>
            <a:pPr lvl="0">
              <a:buFont typeface="Arial" pitchFamily="34" charset="0"/>
              <a:buChar char="•"/>
            </a:pPr>
            <a:r>
              <a:rPr lang="en-US" sz="1200" kern="1200" dirty="0" smtClean="0">
                <a:solidFill>
                  <a:schemeClr val="tx1"/>
                </a:solidFill>
                <a:latin typeface="+mn-lt"/>
                <a:ea typeface="+mn-ea"/>
                <a:cs typeface="+mn-cs"/>
              </a:rPr>
              <a:t>Educate districts and relevant state groups about the elements of a healthy school nutrition environment including the marketing and promotion of healthy foods and beverages</a:t>
            </a:r>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Provide training and technical assistance to districts for revising wellness policies that address the marketing and promotion of foods and beverages.</a:t>
            </a:r>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Assist districts with monitoring and reporting on the implementation of wellness policies.</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72</a:t>
            </a:fld>
            <a:endParaRPr lang="en-US"/>
          </a:p>
        </p:txBody>
      </p:sp>
    </p:spTree>
    <p:extLst>
      <p:ext uri="{BB962C8B-B14F-4D97-AF65-F5344CB8AC3E}">
        <p14:creationId xmlns:p14="http://schemas.microsoft.com/office/powerpoint/2010/main" xmlns="" val="229423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a:buFont typeface="Arial" pitchFamily="34" charset="0"/>
              <a:buChar char="•"/>
            </a:pPr>
            <a:r>
              <a:rPr lang="en-US" sz="1200" kern="1200" dirty="0" smtClean="0">
                <a:solidFill>
                  <a:schemeClr val="tx1"/>
                </a:solidFill>
                <a:latin typeface="+mn-lt"/>
                <a:ea typeface="+mn-ea"/>
                <a:cs typeface="+mn-cs"/>
              </a:rPr>
              <a:t>School districts and schools can:</a:t>
            </a:r>
          </a:p>
          <a:p>
            <a:pPr lvl="0">
              <a:buFont typeface="Arial" pitchFamily="34" charset="0"/>
              <a:buChar char="•"/>
            </a:pPr>
            <a:r>
              <a:rPr lang="en-US" sz="1200" kern="1200" dirty="0" smtClean="0">
                <a:solidFill>
                  <a:schemeClr val="tx1"/>
                </a:solidFill>
                <a:latin typeface="+mn-lt"/>
                <a:ea typeface="+mn-ea"/>
                <a:cs typeface="+mn-cs"/>
              </a:rPr>
              <a:t>Negotiate contracts with vendors to limit the sale and marketing of less nutritious foods and beverages in schools.</a:t>
            </a:r>
          </a:p>
          <a:p>
            <a:pPr lvl="0">
              <a:buFont typeface="Arial" pitchFamily="34" charset="0"/>
              <a:buChar char="•"/>
            </a:pPr>
            <a:r>
              <a:rPr lang="en-US" sz="1200" kern="1200" dirty="0" smtClean="0">
                <a:solidFill>
                  <a:schemeClr val="tx1"/>
                </a:solidFill>
                <a:latin typeface="+mn-lt"/>
                <a:ea typeface="+mn-ea"/>
                <a:cs typeface="+mn-cs"/>
              </a:rPr>
              <a:t>Promote healthier foods and beverages.</a:t>
            </a:r>
          </a:p>
          <a:p>
            <a:pPr lvl="0">
              <a:buFont typeface="Arial" pitchFamily="34" charset="0"/>
              <a:buChar char="•"/>
            </a:pPr>
            <a:r>
              <a:rPr lang="en-US" sz="1200" kern="1200" dirty="0" smtClean="0">
                <a:solidFill>
                  <a:schemeClr val="tx1"/>
                </a:solidFill>
                <a:latin typeface="+mn-lt"/>
                <a:ea typeface="+mn-ea"/>
                <a:cs typeface="+mn-cs"/>
              </a:rPr>
              <a:t>Prohibit the use of food as reward or punishment for student behavior, and provide teachers with a list of ideas for alternative nonfood rewards.</a:t>
            </a:r>
          </a:p>
          <a:p>
            <a:pPr lvl="0">
              <a:buFont typeface="Arial" pitchFamily="34" charset="0"/>
              <a:buChar char="•"/>
            </a:pPr>
            <a:r>
              <a:rPr lang="en-US" sz="1200" kern="1200" dirty="0" smtClean="0">
                <a:solidFill>
                  <a:schemeClr val="tx1"/>
                </a:solidFill>
                <a:latin typeface="+mn-lt"/>
                <a:ea typeface="+mn-ea"/>
                <a:cs typeface="+mn-cs"/>
              </a:rPr>
              <a:t>Conduct an assessment of</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food and beverage advertising and marketing in schools.</a:t>
            </a:r>
          </a:p>
          <a:p>
            <a:pPr lvl="0">
              <a:buFont typeface="Arial" pitchFamily="34" charset="0"/>
              <a:buChar char="•"/>
            </a:pPr>
            <a:r>
              <a:rPr lang="en-US" sz="1200" kern="1200" dirty="0" smtClean="0">
                <a:solidFill>
                  <a:schemeClr val="tx1"/>
                </a:solidFill>
                <a:latin typeface="+mn-lt"/>
                <a:ea typeface="+mn-ea"/>
                <a:cs typeface="+mn-cs"/>
              </a:rPr>
              <a:t>Review and revise the wellness policy to address the marketing and promotion of foods and beverages.</a:t>
            </a:r>
          </a:p>
          <a:p>
            <a:pPr lvl="0">
              <a:buFont typeface="Arial" pitchFamily="34" charset="0"/>
              <a:buChar char="•"/>
            </a:pPr>
            <a:r>
              <a:rPr lang="en-US" sz="1200" kern="1200" dirty="0" smtClean="0">
                <a:solidFill>
                  <a:schemeClr val="tx1"/>
                </a:solidFill>
                <a:latin typeface="+mn-lt"/>
                <a:ea typeface="+mn-ea"/>
                <a:cs typeface="+mn-cs"/>
              </a:rPr>
              <a:t>Encourage staff and parents to model healthy behaviors.</a:t>
            </a:r>
          </a:p>
          <a:p>
            <a:pPr lvl="0">
              <a:buFont typeface="Arial" pitchFamily="34" charset="0"/>
              <a:buChar char="•"/>
            </a:pPr>
            <a:r>
              <a:rPr lang="en-US" sz="1200" kern="1200" dirty="0" smtClean="0">
                <a:solidFill>
                  <a:schemeClr val="tx1"/>
                </a:solidFill>
                <a:latin typeface="+mn-lt"/>
                <a:ea typeface="+mn-ea"/>
                <a:cs typeface="+mn-cs"/>
              </a:rPr>
              <a:t>Provide the district wellness policy to parents and other stakeholders.</a:t>
            </a:r>
          </a:p>
          <a:p>
            <a:pPr lvl="0">
              <a:buFont typeface="Arial" pitchFamily="34" charset="0"/>
              <a:buChar char="•"/>
            </a:pPr>
            <a:r>
              <a:rPr lang="en-US" sz="1200" kern="1200" dirty="0" smtClean="0">
                <a:solidFill>
                  <a:schemeClr val="tx1"/>
                </a:solidFill>
                <a:latin typeface="+mn-lt"/>
                <a:ea typeface="+mn-ea"/>
                <a:cs typeface="+mn-cs"/>
              </a:rPr>
              <a:t>Solicit input from students on items to include in the school meals.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73</a:t>
            </a:fld>
            <a:endParaRPr lang="en-US"/>
          </a:p>
        </p:txBody>
      </p:sp>
    </p:spTree>
    <p:extLst>
      <p:ext uri="{BB962C8B-B14F-4D97-AF65-F5344CB8AC3E}">
        <p14:creationId xmlns:p14="http://schemas.microsoft.com/office/powerpoint/2010/main" xmlns="" val="36429200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74</a:t>
            </a:fld>
            <a:endParaRPr lang="en-US"/>
          </a:p>
        </p:txBody>
      </p:sp>
    </p:spTree>
    <p:extLst>
      <p:ext uri="{BB962C8B-B14F-4D97-AF65-F5344CB8AC3E}">
        <p14:creationId xmlns:p14="http://schemas.microsoft.com/office/powerpoint/2010/main" xmlns="" val="215735187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75</a:t>
            </a:fld>
            <a:endParaRPr lang="en-US"/>
          </a:p>
        </p:txBody>
      </p:sp>
    </p:spTree>
    <p:extLst>
      <p:ext uri="{BB962C8B-B14F-4D97-AF65-F5344CB8AC3E}">
        <p14:creationId xmlns:p14="http://schemas.microsoft.com/office/powerpoint/2010/main" xmlns="" val="2157351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76</a:t>
            </a:fld>
            <a:endParaRPr lang="en-US"/>
          </a:p>
        </p:txBody>
      </p:sp>
    </p:spTree>
    <p:extLst>
      <p:ext uri="{BB962C8B-B14F-4D97-AF65-F5344CB8AC3E}">
        <p14:creationId xmlns:p14="http://schemas.microsoft.com/office/powerpoint/2010/main" xmlns="" val="9253696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77</a:t>
            </a:fld>
            <a:endParaRPr lang="en-US"/>
          </a:p>
        </p:txBody>
      </p:sp>
    </p:spTree>
    <p:extLst>
      <p:ext uri="{BB962C8B-B14F-4D97-AF65-F5344CB8AC3E}">
        <p14:creationId xmlns:p14="http://schemas.microsoft.com/office/powerpoint/2010/main" xmlns="" val="925369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r>
              <a:rPr lang="en-US" b="0" dirty="0" smtClean="0"/>
              <a:t>The</a:t>
            </a:r>
            <a:r>
              <a:rPr lang="en-US" b="0" baseline="0" dirty="0" smtClean="0"/>
              <a:t> next several slides will highlight key findings and recommendations from the research brief Strategies for Addressing Weight Status Measurement in Schools.</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78</a:t>
            </a:fld>
            <a:endParaRPr lang="en-US"/>
          </a:p>
        </p:txBody>
      </p:sp>
    </p:spTree>
    <p:extLst>
      <p:ext uri="{BB962C8B-B14F-4D97-AF65-F5344CB8AC3E}">
        <p14:creationId xmlns:p14="http://schemas.microsoft.com/office/powerpoint/2010/main" xmlns="" val="18189416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Narrative:</a:t>
            </a:r>
          </a:p>
          <a:p>
            <a:r>
              <a:rPr lang="en-US" sz="1200" kern="1200" baseline="0" dirty="0" smtClean="0">
                <a:solidFill>
                  <a:schemeClr val="tx1"/>
                </a:solidFill>
                <a:latin typeface="+mn-lt"/>
                <a:ea typeface="+mn-ea"/>
                <a:cs typeface="+mn-cs"/>
              </a:rPr>
              <a:t>This brief highlights the extent to which public school districts have included weight status measurement as part of a comprehensive wellness policy, based on a nationally representative sample of district wellness policies from the 2011–2012 school year from the Bridging the Gap (BTG) study. </a:t>
            </a:r>
          </a:p>
          <a:p>
            <a:r>
              <a:rPr lang="en-US" sz="1200" kern="1200" baseline="0" dirty="0" smtClean="0">
                <a:solidFill>
                  <a:schemeClr val="tx1"/>
                </a:solidFill>
                <a:latin typeface="+mn-lt"/>
                <a:ea typeface="+mn-ea"/>
                <a:cs typeface="+mn-cs"/>
              </a:rPr>
              <a:t>This brief also summarizes the strength scores of wellness policy components by whether the policy requires a weight status provision.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sample frame for this study was based on the National Center for Education Statistics' Common Core of Data (CCD) which lists all school districts in the U.S. </a:t>
            </a:r>
          </a:p>
          <a:p>
            <a:pPr>
              <a:buFont typeface="Arial" pitchFamily="34" charset="0"/>
              <a:buChar char="•"/>
            </a:pPr>
            <a:r>
              <a:rPr lang="en-US" sz="1200" kern="1200" dirty="0" smtClean="0">
                <a:solidFill>
                  <a:schemeClr val="tx1"/>
                </a:solidFill>
                <a:latin typeface="+mn-lt"/>
                <a:ea typeface="+mn-ea"/>
                <a:cs typeface="+mn-cs"/>
              </a:rPr>
              <a:t>The data presented in the companion briefs were based on data from school year 2011–2012. For sampling purposes, the 2009–2010 CCD was used. </a:t>
            </a:r>
          </a:p>
          <a:p>
            <a:pPr>
              <a:buFont typeface="Arial" pitchFamily="34" charset="0"/>
              <a:buChar cha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ampling methodology ensured a nationally representative sample of districts for which inferences could be made at each school level—elementary, middle, and high school levels. </a:t>
            </a:r>
          </a:p>
          <a:p>
            <a:pPr>
              <a:buFont typeface="Arial" pitchFamily="34" charset="0"/>
              <a:buChar char="•"/>
            </a:pPr>
            <a:r>
              <a:rPr lang="en-US" sz="1200" kern="1200" dirty="0" smtClean="0">
                <a:solidFill>
                  <a:schemeClr val="tx1"/>
                </a:solidFill>
                <a:latin typeface="+mn-lt"/>
                <a:ea typeface="+mn-ea"/>
                <a:cs typeface="+mn-cs"/>
              </a:rPr>
              <a:t>699 districts were included in the sample. A 95.5% policy collection rate was achieved (n = 668 districts).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a:t>
            </a:fld>
            <a:endParaRPr lang="en-US"/>
          </a:p>
        </p:txBody>
      </p:sp>
    </p:spTree>
    <p:extLst>
      <p:ext uri="{BB962C8B-B14F-4D97-AF65-F5344CB8AC3E}">
        <p14:creationId xmlns:p14="http://schemas.microsoft.com/office/powerpoint/2010/main" xmlns="" val="19208900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Some school districts include weight status measurement programs in their wellness policies for both surveillance and screening purposes. Surveillance programs allow districts to monitor the percentage of students in their district who are underweight, at a healthy weight, overweight, or obese. Screening programs help identify students at risk of weight-related health problems and provide parents with personalized health information about their child’s weight status. A strong wellness policy can support a child’s health by creating a school environment that promotes activity and good nutrition.   </a:t>
            </a:r>
            <a:r>
              <a:rPr lang="en-US" dirty="0" smtClean="0"/>
              <a:t>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80</a:t>
            </a:fld>
            <a:endParaRPr lang="en-US"/>
          </a:p>
        </p:txBody>
      </p:sp>
    </p:spTree>
    <p:extLst>
      <p:ext uri="{BB962C8B-B14F-4D97-AF65-F5344CB8AC3E}">
        <p14:creationId xmlns:p14="http://schemas.microsoft.com/office/powerpoint/2010/main" xmlns="" val="27429179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strong wellness policy with a weight status measurement provision may increase awareness of overweight and obesity and allow students to practice behaviors that promote a healthy weight.</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Narrative:</a:t>
            </a:r>
          </a:p>
          <a:p>
            <a:pPr lvl="0">
              <a:buFont typeface="Arial" pitchFamily="34" charset="0"/>
              <a:buChar char="•"/>
            </a:pPr>
            <a:r>
              <a:rPr lang="en-US" dirty="0" smtClean="0"/>
              <a:t>Weight status measurement programs are not currently identified by the CDC as an evidence-based practice to addressing and preventing childhood obesity.  </a:t>
            </a:r>
          </a:p>
          <a:p>
            <a:pPr>
              <a:buFont typeface="Arial" pitchFamily="34" charset="0"/>
              <a:buChar char="•"/>
            </a:pPr>
            <a:r>
              <a:rPr lang="en-US" dirty="0" smtClean="0"/>
              <a:t>These programs should be complemented a strong wellness policy to ensure students receive support through a healthy school environment.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Districts offering weight status measurement programs should support parents and children in managing the children’s weight.</a:t>
            </a:r>
            <a:r>
              <a:rPr lang="en-US" baseline="30000" dirty="0" smtClean="0"/>
              <a:t>1</a:t>
            </a:r>
            <a:r>
              <a:rPr lang="en-US" dirty="0" smtClean="0"/>
              <a:t>    </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82</a:t>
            </a:fld>
            <a:endParaRPr lang="en-US"/>
          </a:p>
        </p:txBody>
      </p:sp>
    </p:spTree>
    <p:extLst>
      <p:ext uri="{BB962C8B-B14F-4D97-AF65-F5344CB8AC3E}">
        <p14:creationId xmlns:p14="http://schemas.microsoft.com/office/powerpoint/2010/main" xmlns="" val="331397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School districts were identified as having a weight status measurement provision if their wellness policy required schools to measure student body mass index (BMI), body composition, or fitness through FITNESSGRAM®.   </a:t>
            </a:r>
            <a:r>
              <a:rPr lang="en-US" dirty="0" smtClean="0"/>
              <a:t> </a:t>
            </a:r>
            <a:r>
              <a:rPr lang="en-US" sz="1200" kern="1200" dirty="0" smtClean="0">
                <a:solidFill>
                  <a:schemeClr val="tx1"/>
                </a:solidFill>
                <a:latin typeface="+mn-lt"/>
                <a:ea typeface="+mn-ea"/>
                <a:cs typeface="+mn-cs"/>
              </a:rPr>
              <a:t>As part of a comprehensive fitness test, FITNESSGRAM® includes measurement options for student body composition through BMI, skin-fold assessment, or a bioelectric impendence device.</a:t>
            </a:r>
          </a:p>
          <a:p>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During the 2011–2012 school year, the BTG study found that </a:t>
            </a:r>
          </a:p>
          <a:p>
            <a:pPr lvl="0">
              <a:buFont typeface="Arial" pitchFamily="34" charset="0"/>
              <a:buChar char="•"/>
            </a:pPr>
            <a:r>
              <a:rPr lang="en-US" sz="1200" kern="1200" dirty="0" smtClean="0">
                <a:solidFill>
                  <a:schemeClr val="tx1"/>
                </a:solidFill>
                <a:latin typeface="+mn-lt"/>
                <a:ea typeface="+mn-ea"/>
                <a:cs typeface="+mn-cs"/>
              </a:rPr>
              <a:t>10% of school districts had a required weight status measurement provision in their wellness policy.</a:t>
            </a:r>
          </a:p>
          <a:p>
            <a:pPr lvl="0">
              <a:buFont typeface="Arial" pitchFamily="34" charset="0"/>
              <a:buChar char="•"/>
            </a:pPr>
            <a:r>
              <a:rPr lang="en-US" sz="1200" kern="1200" dirty="0" smtClean="0">
                <a:solidFill>
                  <a:schemeClr val="tx1"/>
                </a:solidFill>
                <a:latin typeface="+mn-lt"/>
                <a:ea typeface="+mn-ea"/>
                <a:cs typeface="+mn-cs"/>
              </a:rPr>
              <a:t>Wellness policies that required weight status measurement scored significantly higher on overall wellness policy strength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&lt;.001) than those that did not require weight status measurement. </a:t>
            </a:r>
          </a:p>
          <a:p>
            <a:pPr lvl="0">
              <a:buFont typeface="Arial" pitchFamily="34" charset="0"/>
              <a:buChar char="•"/>
            </a:pPr>
            <a:r>
              <a:rPr lang="en-US" sz="1200" kern="1200" dirty="0" smtClean="0">
                <a:solidFill>
                  <a:schemeClr val="tx1"/>
                </a:solidFill>
                <a:latin typeface="+mn-lt"/>
                <a:ea typeface="+mn-ea"/>
                <a:cs typeface="+mn-cs"/>
              </a:rPr>
              <a:t>Individual wellness policy components scored significantly higher on strength of nutrition education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&lt;.001), school meals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competitive foods and beverages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physical education (</a:t>
            </a:r>
            <a:r>
              <a:rPr lang="en-US" sz="1200" i="1" kern="1200" dirty="0" smtClean="0">
                <a:solidFill>
                  <a:schemeClr val="tx1"/>
                </a:solidFill>
                <a:latin typeface="+mn-lt"/>
                <a:ea typeface="+mn-ea"/>
                <a:cs typeface="+mn-cs"/>
              </a:rPr>
              <a:t>P</a:t>
            </a:r>
            <a:r>
              <a:rPr lang="en-US" sz="1200" kern="1200" dirty="0" smtClean="0">
                <a:solidFill>
                  <a:schemeClr val="tx1"/>
                </a:solidFill>
                <a:latin typeface="+mn-lt"/>
                <a:ea typeface="+mn-ea"/>
                <a:cs typeface="+mn-cs"/>
              </a:rPr>
              <a:t> &lt;.001), and marketing and promotion (</a:t>
            </a:r>
            <a:r>
              <a:rPr lang="en-US" sz="1200" i="1" kern="1200" dirty="0" smtClean="0">
                <a:solidFill>
                  <a:schemeClr val="tx1"/>
                </a:solidFill>
                <a:latin typeface="+mn-lt"/>
                <a:ea typeface="+mn-ea"/>
                <a:cs typeface="+mn-cs"/>
              </a:rPr>
              <a:t>P </a:t>
            </a:r>
            <a:r>
              <a:rPr lang="en-US" sz="1200" kern="1200" dirty="0" smtClean="0">
                <a:solidFill>
                  <a:schemeClr val="tx1"/>
                </a:solidFill>
                <a:latin typeface="+mn-lt"/>
                <a:ea typeface="+mn-ea"/>
                <a:cs typeface="+mn-cs"/>
              </a:rPr>
              <a:t>&lt;.01) when the policies included a requirement for weight status measurement.</a:t>
            </a:r>
          </a:p>
          <a:p>
            <a:pPr lvl="0">
              <a:buFont typeface="Arial" pitchFamily="34" charset="0"/>
              <a:buChar char="•"/>
            </a:pPr>
            <a:r>
              <a:rPr lang="en-US" sz="1200" kern="1200" dirty="0" smtClean="0">
                <a:solidFill>
                  <a:schemeClr val="tx1"/>
                </a:solidFill>
                <a:latin typeface="+mn-lt"/>
                <a:ea typeface="+mn-ea"/>
                <a:cs typeface="+mn-cs"/>
              </a:rPr>
              <a:t>There were no differences in the strength score of physical activity policy components between districts that did or did not require weight status measurement.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83</a:t>
            </a:fld>
            <a:endParaRPr lang="en-US"/>
          </a:p>
        </p:txBody>
      </p:sp>
    </p:spTree>
    <p:extLst>
      <p:ext uri="{BB962C8B-B14F-4D97-AF65-F5344CB8AC3E}">
        <p14:creationId xmlns:p14="http://schemas.microsoft.com/office/powerpoint/2010/main" xmlns="" val="28510497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following evidence-based strategies and expert recommendations provide guidance on how to manage a weight status measurement program. </a:t>
            </a:r>
          </a:p>
          <a:p>
            <a:r>
              <a:rPr lang="en-US" sz="1200" kern="1200" dirty="0" smtClean="0">
                <a:solidFill>
                  <a:schemeClr val="tx1"/>
                </a:solidFill>
                <a:latin typeface="+mn-lt"/>
                <a:ea typeface="+mn-ea"/>
                <a:cs typeface="+mn-cs"/>
              </a:rPr>
              <a:t>States</a:t>
            </a:r>
            <a:r>
              <a:rPr lang="en-US" sz="1200" kern="1200" baseline="0" dirty="0" smtClean="0">
                <a:solidFill>
                  <a:schemeClr val="tx1"/>
                </a:solidFill>
                <a:latin typeface="+mn-lt"/>
                <a:ea typeface="+mn-ea"/>
                <a:cs typeface="+mn-cs"/>
              </a:rPr>
              <a:t> can:</a:t>
            </a: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 Offer guidance on whether school districts should pursue a weight status measurement program, and describe appropriate and inappropriate practices around this strategy.</a:t>
            </a:r>
          </a:p>
          <a:p>
            <a:pPr lvl="0">
              <a:buFont typeface="Arial" pitchFamily="34" charset="0"/>
              <a:buChar char="•"/>
            </a:pPr>
            <a:r>
              <a:rPr lang="en-US" sz="1200" kern="1200" dirty="0" smtClean="0">
                <a:solidFill>
                  <a:schemeClr val="tx1"/>
                </a:solidFill>
                <a:latin typeface="+mn-lt"/>
                <a:ea typeface="+mn-ea"/>
                <a:cs typeface="+mn-cs"/>
              </a:rPr>
              <a:t>Work with school districts to procure the necessary equipment to conduct accurate measurements.</a:t>
            </a:r>
          </a:p>
          <a:p>
            <a:pPr lvl="0">
              <a:buFont typeface="Arial" pitchFamily="34" charset="0"/>
              <a:buChar char="•"/>
            </a:pPr>
            <a:r>
              <a:rPr lang="en-US" sz="1200" kern="1200" dirty="0" smtClean="0">
                <a:solidFill>
                  <a:schemeClr val="tx1"/>
                </a:solidFill>
                <a:latin typeface="+mn-lt"/>
                <a:ea typeface="+mn-ea"/>
                <a:cs typeface="+mn-cs"/>
              </a:rPr>
              <a:t>Provide technical assistance and professional development opportunities to districts and schools on implementing a comprehensive set of strategies to prevent and reduce obesity, beyond weight measurement programs alone.   </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84</a:t>
            </a:fld>
            <a:endParaRPr lang="en-US"/>
          </a:p>
        </p:txBody>
      </p:sp>
    </p:spTree>
    <p:extLst>
      <p:ext uri="{BB962C8B-B14F-4D97-AF65-F5344CB8AC3E}">
        <p14:creationId xmlns:p14="http://schemas.microsoft.com/office/powerpoint/2010/main" xmlns="" val="8430357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85</a:t>
            </a:fld>
            <a:endParaRPr lang="en-US"/>
          </a:p>
        </p:txBody>
      </p:sp>
    </p:spTree>
    <p:extLst>
      <p:ext uri="{BB962C8B-B14F-4D97-AF65-F5344CB8AC3E}">
        <p14:creationId xmlns:p14="http://schemas.microsoft.com/office/powerpoint/2010/main" xmlns="" val="33476466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latin typeface="+mn-lt"/>
                <a:ea typeface="+mn-ea"/>
                <a:cs typeface="+mn-cs"/>
              </a:rPr>
              <a:t>Narrative: </a:t>
            </a:r>
          </a:p>
          <a:p>
            <a:pPr lvl="0"/>
            <a:r>
              <a:rPr lang="en-US" sz="1200" b="0" kern="1200" dirty="0" smtClean="0">
                <a:solidFill>
                  <a:schemeClr val="tx1"/>
                </a:solidFill>
                <a:latin typeface="+mn-lt"/>
                <a:ea typeface="+mn-ea"/>
                <a:cs typeface="+mn-cs"/>
              </a:rPr>
              <a:t>School</a:t>
            </a:r>
            <a:r>
              <a:rPr lang="en-US" sz="1200" b="0" kern="1200" baseline="0" dirty="0" smtClean="0">
                <a:solidFill>
                  <a:schemeClr val="tx1"/>
                </a:solidFill>
                <a:latin typeface="+mn-lt"/>
                <a:ea typeface="+mn-ea"/>
                <a:cs typeface="+mn-cs"/>
              </a:rPr>
              <a:t> districts and schools can:</a:t>
            </a:r>
            <a:endParaRPr lang="en-US" sz="1200" b="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the purpose for the weight status measurement program (e.g., surveillance or screening), and consider the pros and cons before engaging in this activity.</a:t>
            </a:r>
          </a:p>
          <a:p>
            <a:pPr lvl="0">
              <a:buFont typeface="Arial" pitchFamily="34" charset="0"/>
              <a:buChar char="•"/>
            </a:pPr>
            <a:r>
              <a:rPr lang="en-US" sz="1200" kern="1200" dirty="0" smtClean="0">
                <a:solidFill>
                  <a:schemeClr val="tx1"/>
                </a:solidFill>
                <a:latin typeface="+mn-lt"/>
                <a:ea typeface="+mn-ea"/>
                <a:cs typeface="+mn-cs"/>
              </a:rPr>
              <a:t>Ensure that schools adhere to safeguards to minimize potential harm and maximize potential benefits of the program on promoting a healthy weight.</a:t>
            </a:r>
          </a:p>
          <a:p>
            <a:pPr lvl="0">
              <a:buFont typeface="Arial" pitchFamily="34" charset="0"/>
              <a:buChar char="•"/>
            </a:pPr>
            <a:r>
              <a:rPr lang="en-US" sz="1200" kern="1200" dirty="0" smtClean="0">
                <a:solidFill>
                  <a:schemeClr val="tx1"/>
                </a:solidFill>
                <a:latin typeface="+mn-lt"/>
                <a:ea typeface="+mn-ea"/>
                <a:cs typeface="+mn-cs"/>
              </a:rPr>
              <a:t>Introduce the program to school staff and community members.</a:t>
            </a:r>
          </a:p>
          <a:p>
            <a:pPr lvl="0">
              <a:buFont typeface="Arial" pitchFamily="34" charset="0"/>
              <a:buChar char="•"/>
            </a:pPr>
            <a:r>
              <a:rPr lang="en-US" sz="1200" kern="1200" dirty="0" smtClean="0">
                <a:solidFill>
                  <a:schemeClr val="tx1"/>
                </a:solidFill>
                <a:latin typeface="+mn-lt"/>
                <a:ea typeface="+mn-ea"/>
                <a:cs typeface="+mn-cs"/>
              </a:rPr>
              <a:t>Obtain parental consent.</a:t>
            </a:r>
          </a:p>
          <a:p>
            <a:pPr lvl="0">
              <a:buFont typeface="Arial" pitchFamily="34" charset="0"/>
              <a:buChar char="•"/>
            </a:pPr>
            <a:r>
              <a:rPr lang="en-US" sz="1200" kern="1200" dirty="0" smtClean="0">
                <a:solidFill>
                  <a:schemeClr val="tx1"/>
                </a:solidFill>
                <a:latin typeface="+mn-lt"/>
                <a:ea typeface="+mn-ea"/>
                <a:cs typeface="+mn-cs"/>
              </a:rPr>
              <a:t>Train staff in administering the program; (ideally, implementation will be led by a highly qualified staff member, such as the school nurse).</a:t>
            </a:r>
          </a:p>
          <a:p>
            <a:pPr lvl="0">
              <a:buFont typeface="Arial" pitchFamily="34" charset="0"/>
              <a:buChar char="•"/>
            </a:pPr>
            <a:r>
              <a:rPr lang="en-US" sz="1200" kern="1200" dirty="0" smtClean="0">
                <a:solidFill>
                  <a:schemeClr val="tx1"/>
                </a:solidFill>
                <a:latin typeface="+mn-lt"/>
                <a:ea typeface="+mn-ea"/>
                <a:cs typeface="+mn-cs"/>
              </a:rPr>
              <a:t>Establish safeguards to protect student privacy.</a:t>
            </a:r>
          </a:p>
          <a:p>
            <a:pPr lvl="0">
              <a:buFont typeface="Arial" pitchFamily="34" charset="0"/>
              <a:buChar char="•"/>
            </a:pPr>
            <a:r>
              <a:rPr lang="en-US" sz="1200" kern="1200" dirty="0" smtClean="0">
                <a:solidFill>
                  <a:schemeClr val="tx1"/>
                </a:solidFill>
                <a:latin typeface="+mn-lt"/>
                <a:ea typeface="+mn-ea"/>
                <a:cs typeface="+mn-cs"/>
              </a:rPr>
              <a:t>Obtain and use accurate equipment.</a:t>
            </a:r>
          </a:p>
          <a:p>
            <a:pPr lvl="0">
              <a:buFont typeface="Arial" pitchFamily="34" charset="0"/>
              <a:buChar char="•"/>
            </a:pPr>
            <a:r>
              <a:rPr lang="en-US" sz="1200" kern="1200" dirty="0" smtClean="0">
                <a:solidFill>
                  <a:schemeClr val="tx1"/>
                </a:solidFill>
                <a:latin typeface="+mn-lt"/>
                <a:ea typeface="+mn-ea"/>
                <a:cs typeface="+mn-cs"/>
              </a:rPr>
              <a:t>To accurately classify student weight status, use student height and weight measurements to calculate BMI, and interpret the data by using CDC BMI-for-age growth charts.</a:t>
            </a:r>
          </a:p>
          <a:p>
            <a:pPr lvl="0">
              <a:buFont typeface="Arial" pitchFamily="34" charset="0"/>
              <a:buChar char="•"/>
            </a:pPr>
            <a:r>
              <a:rPr lang="en-US" sz="1200" kern="1200" dirty="0" smtClean="0">
                <a:solidFill>
                  <a:schemeClr val="tx1"/>
                </a:solidFill>
                <a:latin typeface="+mn-lt"/>
                <a:ea typeface="+mn-ea"/>
                <a:cs typeface="+mn-cs"/>
              </a:rPr>
              <a:t>Develop efficient data collection procedures (e.g., appropriate number of trained staff, software for data entry, scheduling of measurements).</a:t>
            </a:r>
          </a:p>
          <a:p>
            <a:pPr lvl="0">
              <a:buFont typeface="Arial" pitchFamily="34" charset="0"/>
              <a:buChar char="•"/>
            </a:pPr>
            <a:r>
              <a:rPr lang="en-US" sz="1200" kern="1200" dirty="0" smtClean="0">
                <a:solidFill>
                  <a:schemeClr val="tx1"/>
                </a:solidFill>
                <a:latin typeface="+mn-lt"/>
                <a:ea typeface="+mn-ea"/>
                <a:cs typeface="+mn-cs"/>
              </a:rPr>
              <a:t>Avoid using weight status results to evaluate student or teacher performance.</a:t>
            </a:r>
          </a:p>
          <a:p>
            <a:pPr lvl="0">
              <a:buFont typeface="Arial" pitchFamily="34" charset="0"/>
              <a:buChar char="•"/>
            </a:pPr>
            <a:r>
              <a:rPr lang="en-US" sz="1200" kern="1200" dirty="0" smtClean="0">
                <a:solidFill>
                  <a:schemeClr val="tx1"/>
                </a:solidFill>
                <a:latin typeface="+mn-lt"/>
                <a:ea typeface="+mn-ea"/>
                <a:cs typeface="+mn-cs"/>
              </a:rPr>
              <a:t>Regularly evaluate the program and its intended outcomes and unintended consequences.</a:t>
            </a:r>
          </a:p>
          <a:p>
            <a:pPr lvl="0">
              <a:buFont typeface="Arial" pitchFamily="34" charset="0"/>
              <a:buChar char="•"/>
            </a:pPr>
            <a:r>
              <a:rPr lang="en-US" sz="1200" kern="1200" dirty="0" smtClean="0">
                <a:solidFill>
                  <a:schemeClr val="tx1"/>
                </a:solidFill>
                <a:latin typeface="+mn-lt"/>
                <a:ea typeface="+mn-ea"/>
                <a:cs typeface="+mn-cs"/>
              </a:rPr>
              <a:t>Communicate clearly and respectfully with parents when providing explanation of the weight status screening results, and include appropriate actions and resources for safe and effective follow-up.</a:t>
            </a:r>
          </a:p>
          <a:p>
            <a:pPr lvl="0">
              <a:buFont typeface="Arial" pitchFamily="34" charset="0"/>
              <a:buChar char="•"/>
            </a:pPr>
            <a:r>
              <a:rPr lang="en-US" sz="1200" kern="1200" dirty="0" smtClean="0">
                <a:solidFill>
                  <a:schemeClr val="tx1"/>
                </a:solidFill>
                <a:latin typeface="+mn-lt"/>
                <a:ea typeface="+mn-ea"/>
                <a:cs typeface="+mn-cs"/>
              </a:rPr>
              <a:t>Implement comprehensive policies and practices that support physical activity and nutrition.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86</a:t>
            </a:fld>
            <a:endParaRPr lang="en-US"/>
          </a:p>
        </p:txBody>
      </p:sp>
    </p:spTree>
    <p:extLst>
      <p:ext uri="{BB962C8B-B14F-4D97-AF65-F5344CB8AC3E}">
        <p14:creationId xmlns:p14="http://schemas.microsoft.com/office/powerpoint/2010/main" xmlns="" val="33476466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87</a:t>
            </a:fld>
            <a:endParaRPr lang="en-US"/>
          </a:p>
        </p:txBody>
      </p:sp>
    </p:spTree>
    <p:extLst>
      <p:ext uri="{BB962C8B-B14F-4D97-AF65-F5344CB8AC3E}">
        <p14:creationId xmlns:p14="http://schemas.microsoft.com/office/powerpoint/2010/main" xmlns="" val="22608100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88</a:t>
            </a:fld>
            <a:endParaRPr lang="en-US"/>
          </a:p>
        </p:txBody>
      </p:sp>
    </p:spTree>
    <p:extLst>
      <p:ext uri="{BB962C8B-B14F-4D97-AF65-F5344CB8AC3E}">
        <p14:creationId xmlns:p14="http://schemas.microsoft.com/office/powerpoint/2010/main" xmlns="" val="226081004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Both district policies and state laws effective as of the beginning of school year 2011–2012 were compiled for this study. The day after Labor Day (i.e., September 6, 2011) was used as a proxy for the beginning of the school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district level, BTG researchers obtained hard copies of written wellness policies from public school districts. </a:t>
            </a:r>
            <a:r>
              <a:rPr lang="en-US" sz="1200" b="1" kern="1200" dirty="0" smtClean="0">
                <a:solidFill>
                  <a:schemeClr val="tx1"/>
                </a:solidFill>
                <a:latin typeface="+mn-lt"/>
                <a:ea typeface="+mn-ea"/>
                <a:cs typeface="+mn-cs"/>
              </a:rPr>
              <a:t>WELLNESS POLICY</a:t>
            </a:r>
            <a:r>
              <a:rPr lang="en-US" sz="1200" kern="1200" dirty="0" smtClean="0">
                <a:solidFill>
                  <a:schemeClr val="tx1"/>
                </a:solidFill>
                <a:latin typeface="+mn-lt"/>
                <a:ea typeface="+mn-ea"/>
                <a:cs typeface="+mn-cs"/>
              </a:rPr>
              <a:t> was defined to include the following: a) the actual district wellness policy; b) the associated administrative policies, including implementation regulations, rules, procedures, or administrative guidelines; and c) any district, state, or other policies (e.g., state Board of Education model policies) that were incorporated by reference within the wellness policy or administrative documents.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state level, codified statutory (legislative) and administrative (regulatory) laws for each state and the District of Columbia were obtained through primary legal research by using subscription-based legal research databases available from Lexis-Nexis</a:t>
            </a:r>
            <a:r>
              <a:rPr lang="en-US" sz="1200" kern="1200" baseline="30000" dirty="0" smtClean="0">
                <a:solidFill>
                  <a:schemeClr val="tx1"/>
                </a:solidFill>
                <a:latin typeface="+mn-lt"/>
                <a:ea typeface="+mn-ea"/>
                <a:cs typeface="+mn-cs"/>
              </a:rPr>
              <a:t>4</a:t>
            </a:r>
            <a:r>
              <a:rPr lang="en-US" sz="1200" kern="1200" dirty="0" smtClean="0">
                <a:solidFill>
                  <a:schemeClr val="tx1"/>
                </a:solidFill>
                <a:latin typeface="+mn-lt"/>
                <a:ea typeface="+mn-ea"/>
                <a:cs typeface="+mn-cs"/>
              </a:rPr>
              <a:t> and Westlaw.</a:t>
            </a:r>
            <a:r>
              <a:rPr lang="en-US" sz="1200" kern="1200" baseline="30000" dirty="0" smtClean="0">
                <a:solidFill>
                  <a:schemeClr val="tx1"/>
                </a:solidFill>
                <a:latin typeface="+mn-lt"/>
                <a:ea typeface="+mn-ea"/>
                <a:cs typeface="+mn-cs"/>
              </a:rPr>
              <a:t>5</a:t>
            </a:r>
            <a:endParaRPr lang="en-US"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a:t>
            </a:fld>
            <a:endParaRPr lang="en-US"/>
          </a:p>
        </p:txBody>
      </p:sp>
    </p:spTree>
    <p:extLst>
      <p:ext uri="{BB962C8B-B14F-4D97-AF65-F5344CB8AC3E}">
        <p14:creationId xmlns:p14="http://schemas.microsoft.com/office/powerpoint/2010/main" xmlns="" val="36413226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next several slides will highlight the research brief Local School Wellness Policies: Where do They Stand and What Can You Do?</a:t>
            </a:r>
            <a:endParaRPr lang="en-US" b="0"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Local school wellness policies (i.e., wellness policies) provide an opportunity to create and support a healthy school environment, promote student health, and reduce childhood obesity. The purpose of the brief</a:t>
            </a:r>
            <a:r>
              <a:rPr lang="en-US" sz="1200" kern="1200" baseline="0" dirty="0" smtClean="0">
                <a:solidFill>
                  <a:schemeClr val="tx1"/>
                </a:solidFill>
                <a:latin typeface="+mn-lt"/>
                <a:ea typeface="+mn-ea"/>
                <a:cs typeface="+mn-cs"/>
              </a:rPr>
              <a:t> “Local School Wellness Policies: Where do They Stand and What Can You Do?” is to provide an overview of the actions that have been taken by school districts (and in the case of recess, states) for the wellness policy components that are covered in detail in the individual topic-specific briefs, including:</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education and promotion (refer to slide decks for briefs: “Strategies</a:t>
            </a:r>
            <a:r>
              <a:rPr lang="en-US" sz="1200" kern="1200" baseline="0" dirty="0" smtClean="0">
                <a:solidFill>
                  <a:schemeClr val="tx1"/>
                </a:solidFill>
                <a:latin typeface="+mn-lt"/>
                <a:ea typeface="+mn-ea"/>
                <a:cs typeface="+mn-cs"/>
              </a:rPr>
              <a:t> for Creating Supportive School Nutrition Environments” and “Strategies to Improve Marketing and Promotion of Foods and Beverages at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Standards for competitive foods and beverages (refer to slide deck for brief: “Strategies</a:t>
            </a:r>
            <a:r>
              <a:rPr lang="en-US" sz="1200" kern="1200" baseline="0" dirty="0" smtClean="0">
                <a:solidFill>
                  <a:schemeClr val="tx1"/>
                </a:solidFill>
                <a:latin typeface="+mn-lt"/>
                <a:ea typeface="+mn-ea"/>
                <a:cs typeface="+mn-cs"/>
              </a:rPr>
              <a:t> for Creating Supportive School Nutrition Environments” </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PA outside of physical education (PE) (refer to slide decks for briefs: “Strategies</a:t>
            </a:r>
            <a:r>
              <a:rPr lang="en-US" sz="1200" kern="1200" baseline="0" dirty="0" smtClean="0">
                <a:solidFill>
                  <a:schemeClr val="tx1"/>
                </a:solidFill>
                <a:latin typeface="+mn-lt"/>
                <a:ea typeface="+mn-ea"/>
                <a:cs typeface="+mn-cs"/>
              </a:rPr>
              <a:t> for Supporting Quality Physical Education and Physical Activity in Schools” and “Strategies to Support Recess in Elementary School”</a:t>
            </a:r>
            <a:r>
              <a:rPr lang="en-US" sz="1200" kern="1200" dirty="0" smtClean="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PE (refer to slide deck for brief: “Strategies</a:t>
            </a:r>
            <a:r>
              <a:rPr lang="en-US" sz="1200" kern="1200" baseline="0" dirty="0" smtClean="0">
                <a:solidFill>
                  <a:schemeClr val="tx1"/>
                </a:solidFill>
                <a:latin typeface="+mn-lt"/>
                <a:ea typeface="+mn-ea"/>
                <a:cs typeface="+mn-cs"/>
              </a:rPr>
              <a:t> for Supporting Quality Physical Education and Physical Activity in Schools” </a:t>
            </a:r>
            <a:r>
              <a:rPr lang="en-US" sz="1200" kern="1200" dirty="0" smtClean="0">
                <a:solidFill>
                  <a:schemeClr val="tx1"/>
                </a:solidFill>
                <a:latin typeface="+mn-lt"/>
                <a:ea typeface="+mn-ea"/>
                <a:cs typeface="+mn-cs"/>
              </a:rPr>
              <a:t>)</a:t>
            </a:r>
          </a:p>
          <a:p>
            <a:pPr marL="228600" indent="-228600">
              <a:buAutoNum type="arabicParenR"/>
            </a:pP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This brief</a:t>
            </a:r>
            <a:r>
              <a:rPr lang="en-US" sz="1200" kern="1200" baseline="0" dirty="0" smtClean="0">
                <a:solidFill>
                  <a:schemeClr val="tx1"/>
                </a:solidFill>
                <a:latin typeface="+mn-lt"/>
                <a:ea typeface="+mn-ea"/>
                <a:cs typeface="+mn-cs"/>
              </a:rPr>
              <a:t> also provides data, which will be presented in the next three slides, for wellness policy components that are not covered in the other six briefs, which are: </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Nutrition standards for school meals</a:t>
            </a:r>
          </a:p>
          <a:p>
            <a:pPr marL="228600" indent="-228600">
              <a:buFont typeface="Arial" pitchFamily="34" charset="0"/>
              <a:buChar char="•"/>
            </a:pPr>
            <a:r>
              <a:rPr lang="en-US" sz="1200" kern="1200" dirty="0" smtClean="0">
                <a:solidFill>
                  <a:schemeClr val="tx1"/>
                </a:solidFill>
                <a:latin typeface="+mn-lt"/>
                <a:ea typeface="+mn-ea"/>
                <a:cs typeface="+mn-cs"/>
              </a:rPr>
              <a:t>Stakeholder involvement</a:t>
            </a:r>
          </a:p>
          <a:p>
            <a:pPr marL="228600" indent="-228600">
              <a:buFont typeface="Arial" pitchFamily="34" charset="0"/>
              <a:buChar char="•"/>
            </a:pPr>
            <a:r>
              <a:rPr lang="en-US" sz="1200" kern="1200" dirty="0" smtClean="0">
                <a:solidFill>
                  <a:schemeClr val="tx1"/>
                </a:solidFill>
                <a:latin typeface="+mn-lt"/>
                <a:ea typeface="+mn-ea"/>
                <a:cs typeface="+mn-cs"/>
              </a:rPr>
              <a:t>Wellness policy monitoring, evaluation, and reporting.  </a:t>
            </a:r>
            <a:r>
              <a:rPr lang="en-US" dirty="0" smtClean="0"/>
              <a:t> </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Narrative: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Wellness policies are required to include an assurance that school meals at least meet the federal standards.</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Districts may also include other requirements related to school meals. During the 2011–2012 school year,</a:t>
            </a:r>
          </a:p>
          <a:p>
            <a:pPr lvl="0">
              <a:buFont typeface="Arial" pitchFamily="34" charset="0"/>
              <a:buChar char="•"/>
            </a:pPr>
            <a:r>
              <a:rPr lang="en-US" sz="1200" kern="1200" dirty="0" smtClean="0">
                <a:solidFill>
                  <a:schemeClr val="tx1"/>
                </a:solidFill>
                <a:latin typeface="+mn-lt"/>
                <a:ea typeface="+mn-ea"/>
                <a:cs typeface="+mn-cs"/>
              </a:rPr>
              <a:t>Approximately 85% of districts included an assurance in the wellness policy that school meals meet federal standards.</a:t>
            </a:r>
          </a:p>
          <a:p>
            <a:pPr lvl="0">
              <a:buFont typeface="Arial" pitchFamily="34" charset="0"/>
              <a:buChar char="•"/>
            </a:pPr>
            <a:r>
              <a:rPr lang="en-US" sz="1200" kern="1200" dirty="0" smtClean="0">
                <a:solidFill>
                  <a:schemeClr val="tx1"/>
                </a:solidFill>
                <a:latin typeface="+mn-lt"/>
                <a:ea typeface="+mn-ea"/>
                <a:cs typeface="+mn-cs"/>
              </a:rPr>
              <a:t>Nearly 51% of districts required participation in the School Breakfast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b="1" kern="1200" dirty="0" smtClean="0">
                <a:solidFill>
                  <a:schemeClr val="tx1"/>
                </a:solidFill>
                <a:latin typeface="+mn-lt"/>
                <a:ea typeface="+mn-ea"/>
                <a:cs typeface="+mn-cs"/>
              </a:rPr>
              <a:t>Narrative:</a:t>
            </a:r>
          </a:p>
          <a:p>
            <a:pPr>
              <a:buFont typeface="Arial" pitchFamily="34" charset="0"/>
              <a:buChar char="•"/>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provisions to increase stakeholder involvement implementing, monitoring and reporting about wellness policies. Policies can also encourage district staff members, a key stakeholder group, to model healthy behaviors as a part of daily life.</a:t>
            </a:r>
          </a:p>
          <a:p>
            <a:pPr>
              <a:buFont typeface="Arial" pitchFamily="34" charset="0"/>
              <a:buChar char="•"/>
            </a:pPr>
            <a:r>
              <a:rPr lang="en-US" sz="1200" kern="1200" dirty="0" smtClean="0">
                <a:solidFill>
                  <a:schemeClr val="tx1"/>
                </a:solidFill>
                <a:latin typeface="+mn-lt"/>
                <a:ea typeface="+mn-ea"/>
                <a:cs typeface="+mn-cs"/>
              </a:rPr>
              <a:t>During the 2011–2012 school year, few district policies required stakeholder involvement </a:t>
            </a:r>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94</a:t>
            </a:fld>
            <a:endParaRPr lang="en-US"/>
          </a:p>
        </p:txBody>
      </p:sp>
    </p:spTree>
    <p:extLst>
      <p:ext uri="{BB962C8B-B14F-4D97-AF65-F5344CB8AC3E}">
        <p14:creationId xmlns:p14="http://schemas.microsoft.com/office/powerpoint/2010/main" xmlns="" val="2735246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Narrative:</a:t>
            </a:r>
          </a:p>
          <a:p>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Healthy, Hunger-Free Kids Act of 2010</a:t>
            </a:r>
            <a:r>
              <a:rPr lang="en-US" sz="1200" kern="1200" baseline="30000" dirty="0" smtClean="0">
                <a:solidFill>
                  <a:schemeClr val="tx1"/>
                </a:solidFill>
                <a:latin typeface="+mn-lt"/>
                <a:ea typeface="+mn-ea"/>
                <a:cs typeface="+mn-cs"/>
              </a:rPr>
              <a:t>3 </a:t>
            </a:r>
            <a:r>
              <a:rPr lang="en-US" sz="1200" kern="1200" dirty="0" smtClean="0">
                <a:solidFill>
                  <a:schemeClr val="tx1"/>
                </a:solidFill>
                <a:latin typeface="+mn-lt"/>
                <a:ea typeface="+mn-ea"/>
                <a:cs typeface="+mn-cs"/>
              </a:rPr>
              <a:t>included new language to require that districts periodically measure and report on policy implementation, compliance, and progress. During the 2011–2012 school year,</a:t>
            </a:r>
          </a:p>
          <a:p>
            <a:pPr lvl="0">
              <a:buFont typeface="Arial" pitchFamily="34" charset="0"/>
              <a:buChar char="•"/>
            </a:pPr>
            <a:r>
              <a:rPr lang="en-US" sz="1200" kern="1200" dirty="0" smtClean="0">
                <a:solidFill>
                  <a:schemeClr val="tx1"/>
                </a:solidFill>
                <a:latin typeface="+mn-lt"/>
                <a:ea typeface="+mn-ea"/>
                <a:cs typeface="+mn-cs"/>
              </a:rPr>
              <a:t>Although the majority of districts required implementation plans and assigned implementation responsibility for implementation, few required reporting, evaluating, or making the policies publicly accessible such as on the district Web site (Figure 4). </a:t>
            </a:r>
          </a:p>
          <a:p>
            <a:pPr lvl="0">
              <a:buFont typeface="Arial" pitchFamily="34" charset="0"/>
              <a:buChar char="•"/>
            </a:pPr>
            <a:r>
              <a:rPr lang="en-US" sz="1200" kern="1200" dirty="0" smtClean="0">
                <a:solidFill>
                  <a:schemeClr val="tx1"/>
                </a:solidFill>
                <a:latin typeface="+mn-lt"/>
                <a:ea typeface="+mn-ea"/>
                <a:cs typeface="+mn-cs"/>
              </a:rPr>
              <a:t>When specified, implementation review typically was required every 1–3 years and annual reporting was the most common reporting timeframe.</a:t>
            </a:r>
          </a:p>
          <a:p>
            <a:pPr lvl="0">
              <a:buFont typeface="Arial" pitchFamily="34" charset="0"/>
              <a:buChar char="•"/>
            </a:pPr>
            <a:r>
              <a:rPr lang="en-US" sz="1200" kern="1200" dirty="0" smtClean="0">
                <a:solidFill>
                  <a:schemeClr val="tx1"/>
                </a:solidFill>
                <a:latin typeface="+mn-lt"/>
                <a:ea typeface="+mn-ea"/>
                <a:cs typeface="+mn-cs"/>
              </a:rPr>
              <a:t>48% of districts required an ongoing health advisory or wellness committee.</a:t>
            </a: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95</a:t>
            </a:fld>
            <a:endParaRPr lang="en-US"/>
          </a:p>
        </p:txBody>
      </p:sp>
    </p:spTree>
    <p:extLst>
      <p:ext uri="{BB962C8B-B14F-4D97-AF65-F5344CB8AC3E}">
        <p14:creationId xmlns:p14="http://schemas.microsoft.com/office/powerpoint/2010/main" xmlns="" val="201729495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kern="1200" dirty="0" smtClean="0">
                <a:solidFill>
                  <a:schemeClr val="tx1"/>
                </a:solidFill>
                <a:latin typeface="+mn-lt"/>
                <a:ea typeface="+mn-ea"/>
                <a:cs typeface="+mn-cs"/>
              </a:rPr>
              <a:t>Narrative: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kern="1200" dirty="0" smtClean="0">
                <a:solidFill>
                  <a:schemeClr val="tx1"/>
                </a:solidFill>
                <a:latin typeface="+mn-lt"/>
                <a:ea typeface="+mn-ea"/>
                <a:cs typeface="+mn-cs"/>
              </a:rPr>
              <a:t>This</a:t>
            </a:r>
            <a:r>
              <a:rPr lang="en-US" sz="1200" b="0" kern="1200" baseline="0" dirty="0" smtClean="0">
                <a:solidFill>
                  <a:schemeClr val="tx1"/>
                </a:solidFill>
                <a:latin typeface="+mn-lt"/>
                <a:ea typeface="+mn-ea"/>
                <a:cs typeface="+mn-cs"/>
              </a:rPr>
              <a:t> slide lists key resources that provide additional information on the topics covered in this presentation.</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4FACF9-093C-489C-A713-A3C2E03C8074}" type="slidenum">
              <a:rPr lang="en-US" smtClean="0"/>
              <a:pPr/>
              <a:t>96</a:t>
            </a:fld>
            <a:endParaRPr lang="en-US"/>
          </a:p>
        </p:txBody>
      </p:sp>
    </p:spTree>
    <p:extLst>
      <p:ext uri="{BB962C8B-B14F-4D97-AF65-F5344CB8AC3E}">
        <p14:creationId xmlns:p14="http://schemas.microsoft.com/office/powerpoint/2010/main" xmlns="" val="31350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5312" y="903470"/>
            <a:ext cx="8022623" cy="2547105"/>
          </a:xfrm>
        </p:spPr>
        <p:txBody>
          <a:bodyPr wrap="square">
            <a:noAutofit/>
          </a:bodyPr>
          <a:lstStyle>
            <a:lvl1pPr algn="l">
              <a:defRPr sz="4800" cap="none">
                <a:solidFill>
                  <a:schemeClr val="tx1"/>
                </a:solidFill>
                <a:latin typeface="Rockwe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45312" y="3818926"/>
            <a:ext cx="6660847" cy="1544383"/>
          </a:xfrm>
        </p:spPr>
        <p:txBody>
          <a:bodyPr>
            <a:normAutofit/>
          </a:bodyPr>
          <a:lstStyle>
            <a:lvl1pPr marL="0" indent="0" algn="l">
              <a:buNone/>
              <a:defRPr sz="2400">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xmlns="" val="2125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56525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104555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1"/>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3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347535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723521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56086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56063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939542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0569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05400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s Only">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748" y="916831"/>
            <a:ext cx="8055737" cy="3381755"/>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91292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383446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6"/>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22045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6"/>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142411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72486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1507656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chemeClr val="accent6"/>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36608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964105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22008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905269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15317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4475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ragraph Only">
    <p:bg>
      <p:bgPr>
        <a:blipFill rotWithShape="1">
          <a:blip r:embed="rId2" cstate="screen"/>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0627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0"/>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1185359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33695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51952" cy="1295400"/>
          </a:xfrm>
        </p:spPr>
        <p:txBody>
          <a:bodyPr/>
          <a:lstStyle>
            <a:lvl1pPr>
              <a:defRPr>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9" y="2337168"/>
            <a:ext cx="8551952"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7496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dirty="0"/>
          </a:p>
        </p:txBody>
      </p:sp>
    </p:spTree>
    <p:extLst>
      <p:ext uri="{BB962C8B-B14F-4D97-AF65-F5344CB8AC3E}">
        <p14:creationId xmlns:p14="http://schemas.microsoft.com/office/powerpoint/2010/main" xmlns="" val="328291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872AFC-C7B2-AB43-A599-0ED2EC01948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942410"/>
            <a:ext cx="8544437" cy="786043"/>
          </a:xfrm>
        </p:spPr>
        <p:txBody>
          <a:bodyPr/>
          <a:lstStyle>
            <a:lvl1pPr>
              <a:defRPr>
                <a:solidFill>
                  <a:srgbClr val="8A8D09"/>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C3D9CD14-50E3-EA43-9341-A8B2F2EFC73E}" type="datetimeFigureOut">
              <a:rPr lang="en-US" smtClean="0"/>
              <a:pPr/>
              <a:t>11/20/2014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035307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rgbClr val="8A8D09"/>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2866424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C3D9CD14-50E3-EA43-9341-A8B2F2EFC73E}"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744538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587570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8A8D09"/>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56523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1136336"/>
            <a:ext cx="8548687" cy="1884594"/>
          </a:xfrm>
        </p:spPr>
        <p:txBody>
          <a:bodyPr anchor="t">
            <a:normAutofit/>
          </a:bodyPr>
          <a:lstStyle>
            <a:lvl1pPr algn="l">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481037"/>
            <a:ext cx="8548687" cy="54946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0" name="Picture Placeholder 9"/>
          <p:cNvSpPr>
            <a:spLocks noGrp="1"/>
          </p:cNvSpPr>
          <p:nvPr>
            <p:ph type="pic" sz="quarter" idx="10"/>
          </p:nvPr>
        </p:nvSpPr>
        <p:spPr>
          <a:xfrm>
            <a:off x="503238" y="3165475"/>
            <a:ext cx="3200400" cy="4127500"/>
          </a:xfrm>
          <a:ln>
            <a:solidFill>
              <a:schemeClr val="tx1">
                <a:lumMod val="50000"/>
                <a:lumOff val="50000"/>
              </a:schemeClr>
            </a:solidFill>
          </a:ln>
          <a:effectLst>
            <a:outerShdw blurRad="50800" dist="38100" dir="2700000" algn="tl" rotWithShape="0">
              <a:prstClr val="black">
                <a:alpha val="40000"/>
              </a:prstClr>
            </a:outerShdw>
          </a:effectLst>
        </p:spPr>
        <p:txBody>
          <a:bodyPr/>
          <a:lstStyle/>
          <a:p>
            <a:endParaRPr lang="en-US" dirty="0"/>
          </a:p>
        </p:txBody>
      </p:sp>
      <p:cxnSp>
        <p:nvCxnSpPr>
          <p:cNvPr id="12" name="Straight Connector 11"/>
          <p:cNvCxnSpPr/>
          <p:nvPr userDrawn="1"/>
        </p:nvCxnSpPr>
        <p:spPr>
          <a:xfrm>
            <a:off x="503239" y="1136336"/>
            <a:ext cx="8060101" cy="0"/>
          </a:xfrm>
          <a:prstGeom prst="line">
            <a:avLst/>
          </a:prstGeom>
          <a:ln w="6350" cmpd="sng">
            <a:solidFill>
              <a:schemeClr val="tx1">
                <a:lumMod val="50000"/>
                <a:lumOff val="50000"/>
              </a:schemeClr>
            </a:solidFill>
          </a:ln>
          <a:effectLst/>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xmlns="" val="697179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8A8D0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1454340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8A8D0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992630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2120743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1419639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D9CD14-50E3-EA43-9341-A8B2F2EFC73E}"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3992263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112375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536922" cy="1295400"/>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2337168"/>
            <a:ext cx="8536923" cy="41708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701786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4227676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36924" cy="786043"/>
          </a:xfrm>
        </p:spPr>
        <p:txBody>
          <a:bodyPr/>
          <a:lstStyle>
            <a:lvl1pPr>
              <a:defRPr>
                <a:solidFill>
                  <a:srgbClr val="F6A01A"/>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36923"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F33F1732-EDC2-B24B-9A8E-78BEB126F805}" type="datetimeFigureOut">
              <a:rPr lang="en-US" smtClean="0"/>
              <a:pPr/>
              <a:t>11/20/2014</a:t>
            </a:fld>
            <a:endParaRPr lang="en-US"/>
          </a:p>
        </p:txBody>
      </p:sp>
      <p:sp>
        <p:nvSpPr>
          <p:cNvPr id="9" name="Footer Placeholder 8"/>
          <p:cNvSpPr>
            <a:spLocks noGrp="1"/>
          </p:cNvSpPr>
          <p:nvPr>
            <p:ph type="ftr" sz="quarter" idx="15"/>
          </p:nvPr>
        </p:nvSpPr>
        <p:spPr/>
        <p:txBody>
          <a:bodyPr/>
          <a:lstStyle/>
          <a:p>
            <a:endParaRPr lang="en-US"/>
          </a:p>
        </p:txBody>
      </p:sp>
      <p:sp>
        <p:nvSpPr>
          <p:cNvPr id="10" name="Slide Number Placeholder 9"/>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553269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44437"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44436" cy="1295400"/>
          </a:xfrm>
        </p:spPr>
        <p:txBody>
          <a:bodyPr/>
          <a:lstStyle>
            <a:lvl1pPr>
              <a:defRPr>
                <a:solidFill>
                  <a:srgbClr val="F6A01A"/>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a:p>
        </p:txBody>
      </p:sp>
      <p:sp>
        <p:nvSpPr>
          <p:cNvPr id="9" name="Slide Number Placeholder 8"/>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11080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3239" y="1052103"/>
            <a:ext cx="8801100" cy="216432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110703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796591"/>
            <a:ext cx="8536923" cy="567383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Date Placeholder 1"/>
          <p:cNvSpPr>
            <a:spLocks noGrp="1"/>
          </p:cNvSpPr>
          <p:nvPr>
            <p:ph type="dt" sz="half" idx="14"/>
          </p:nvPr>
        </p:nvSpPr>
        <p:spPr/>
        <p:txBody>
          <a:bodyPr/>
          <a:lstStyle/>
          <a:p>
            <a:fld id="{F33F1732-EDC2-B24B-9A8E-78BEB126F80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40108630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5" y="909316"/>
            <a:ext cx="8521471" cy="5456559"/>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25565071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47334" cy="1295400"/>
          </a:xfrm>
        </p:spPr>
        <p:txBody>
          <a:bodyPr/>
          <a:lstStyle>
            <a:lvl1pPr>
              <a:defRPr>
                <a:solidFill>
                  <a:srgbClr val="F6A01A"/>
                </a:solidFill>
              </a:defRPr>
            </a:lvl1p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208936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09760" cy="1003978"/>
          </a:xfrm>
        </p:spPr>
        <p:txBody>
          <a:bodyPr/>
          <a:lstStyle>
            <a:lvl1pPr>
              <a:defRPr>
                <a:solidFill>
                  <a:srgbClr val="F6A01A"/>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9" y="2036568"/>
            <a:ext cx="4291128"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39482" cy="4531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522423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852538" cy="1295400"/>
          </a:xfrm>
        </p:spPr>
        <p:txBody>
          <a:bodyPr/>
          <a:lstStyle>
            <a:lvl1pPr>
              <a:defRPr>
                <a:solidFill>
                  <a:srgbClr val="F6A01A"/>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9112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91128"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482260"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0"/>
            <a:ext cx="4482260"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791757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13915858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932239" y="1007010"/>
            <a:ext cx="5100408"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321762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3F1732-EDC2-B24B-9A8E-78BEB126F805}" type="datetimeFigureOut">
              <a:rPr lang="en-US" smtClean="0"/>
              <a:pPr/>
              <a:t>11/20/2014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973254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503239" y="1052103"/>
            <a:ext cx="8801100" cy="2164322"/>
          </a:xfrm>
        </p:spPr>
        <p:txBody>
          <a:bodyPr/>
          <a:lstStyle>
            <a:lvl1pPr algn="l">
              <a:defRPr>
                <a:solidFill>
                  <a:srgbClr val="860038"/>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03238" y="4403725"/>
            <a:ext cx="8047037" cy="19875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8857458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183652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90A9B7E-FFE2-964D-A1B0-F52208BDBC95}"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792959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36923"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614282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1115255"/>
            <a:ext cx="8536924" cy="786043"/>
          </a:xfrm>
        </p:spPr>
        <p:txBody>
          <a:bodyPr/>
          <a:lstStyle>
            <a:lvl1pPr>
              <a:defRPr>
                <a:solidFill>
                  <a:schemeClr val="accent3"/>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2002925"/>
            <a:ext cx="853692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517530"/>
            <a:ext cx="8536923" cy="396041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126164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74497" cy="4132881"/>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766154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916831"/>
            <a:ext cx="8536923" cy="5553593"/>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3" name="Date Placeholder 2"/>
          <p:cNvSpPr>
            <a:spLocks noGrp="1"/>
          </p:cNvSpPr>
          <p:nvPr>
            <p:ph type="dt" sz="half" idx="14"/>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7829764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1176" y="1119737"/>
            <a:ext cx="8528986" cy="5246138"/>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Tree>
    <p:extLst>
      <p:ext uri="{BB962C8B-B14F-4D97-AF65-F5344CB8AC3E}">
        <p14:creationId xmlns:p14="http://schemas.microsoft.com/office/powerpoint/2010/main" xmlns="" val="935239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9810861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64955"/>
            <a:ext cx="8732304" cy="1003978"/>
          </a:xfrm>
        </p:spPr>
        <p:txBody>
          <a:bodyPr/>
          <a:lstStyle>
            <a:lvl1pPr>
              <a:defRPr>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3238" y="2036568"/>
            <a:ext cx="4291128"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73518" y="2036568"/>
            <a:ext cx="4362024" cy="47720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389115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60038"/>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3238" y="2326070"/>
            <a:ext cx="4253555"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3238" y="3118729"/>
            <a:ext cx="4253555" cy="3689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3517" y="2322023"/>
            <a:ext cx="4204218" cy="725488"/>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73517" y="3118731"/>
            <a:ext cx="4204218" cy="3689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4176059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1112293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1134767"/>
            <a:ext cx="3308350" cy="567571"/>
          </a:xfrm>
        </p:spPr>
        <p:txBody>
          <a:bodyPr anchor="b"/>
          <a:lstStyle>
            <a:lvl1pPr algn="l">
              <a:defRPr sz="2000" b="1">
                <a:solidFill>
                  <a:srgbClr val="86003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932238" y="1007011"/>
            <a:ext cx="5107923" cy="58015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3238" y="1758513"/>
            <a:ext cx="3308350" cy="50500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7668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7" name="Text Placeholder 6"/>
          <p:cNvSpPr>
            <a:spLocks noGrp="1"/>
          </p:cNvSpPr>
          <p:nvPr>
            <p:ph type="body" idx="13"/>
          </p:nvPr>
        </p:nvSpPr>
        <p:spPr>
          <a:xfrm>
            <a:off x="503238" y="916831"/>
            <a:ext cx="8544437" cy="56284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8" name="Slide Number Placeholder 7"/>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232341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solidFill>
                  <a:schemeClr val="accent3"/>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971675" y="969436"/>
            <a:ext cx="6035675" cy="43883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1"/>
            <a:ext cx="6035675" cy="357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D1D9AC-58EA-FF4F-8C5F-4F141A12AC2F}"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073453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9" y="942410"/>
            <a:ext cx="8544438" cy="786043"/>
          </a:xfrm>
        </p:spPr>
        <p:txBody>
          <a:bodyPr/>
          <a:lstStyle>
            <a:lvl1pPr>
              <a:defRPr>
                <a:solidFill>
                  <a:schemeClr val="accent1"/>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503238" y="1830080"/>
            <a:ext cx="8544438"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7"/>
          <p:cNvSpPr>
            <a:spLocks noGrp="1"/>
          </p:cNvSpPr>
          <p:nvPr>
            <p:ph type="body" sz="quarter" idx="13"/>
          </p:nvPr>
        </p:nvSpPr>
        <p:spPr>
          <a:xfrm>
            <a:off x="503238" y="2337169"/>
            <a:ext cx="8544437" cy="42541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9" name="Footer Placeholder 8"/>
          <p:cNvSpPr>
            <a:spLocks noGrp="1"/>
          </p:cNvSpPr>
          <p:nvPr>
            <p:ph type="ftr" sz="quarter" idx="15"/>
          </p:nvPr>
        </p:nvSpPr>
        <p:spPr/>
        <p:txBody>
          <a:bodyPr/>
          <a:lstStyle/>
          <a:p>
            <a:endParaRPr lang="en-US" dirty="0"/>
          </a:p>
        </p:txBody>
      </p:sp>
      <p:sp>
        <p:nvSpPr>
          <p:cNvPr id="10" name="Slide Number Placeholder 9"/>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676765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D0907-1A20-4C51-ACFC-CC3907D56B00}"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DF9A-F582-4518-9B99-61DE19D50C7B}"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1121236"/>
            <a:ext cx="8777393" cy="786043"/>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503238" y="2532677"/>
            <a:ext cx="8777393" cy="3950844"/>
          </a:xfrm>
        </p:spPr>
        <p:txBody>
          <a:bodyPr/>
          <a:lstStyle>
            <a:lvl1pPr>
              <a:spcAft>
                <a:spcPts val="600"/>
              </a:spcAft>
              <a:defRPr sz="2400"/>
            </a:lvl1pPr>
            <a:lvl2pPr>
              <a:spcAft>
                <a:spcPts val="600"/>
              </a:spcAft>
              <a:defRPr sz="2000"/>
            </a:lvl2pPr>
            <a:lvl3pPr>
              <a:spcAft>
                <a:spcPts val="600"/>
              </a:spcAft>
              <a:defRPr sz="1800"/>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
          </p:nvPr>
        </p:nvSpPr>
        <p:spPr>
          <a:xfrm>
            <a:off x="508818" y="2008505"/>
            <a:ext cx="8771812"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4"/>
          </p:nvPr>
        </p:nvSpPr>
        <p:spPr/>
        <p:txBody>
          <a:bodyPr/>
          <a:lstStyle/>
          <a:p>
            <a:fld id="{C6E59A82-E582-8940-B099-174F4B5E53E9}" type="datetimeFigureOut">
              <a:rPr lang="en-US" smtClean="0"/>
              <a:pPr/>
              <a:t>11/20/2014</a:t>
            </a:fld>
            <a:endParaRPr lang="en-US"/>
          </a:p>
        </p:txBody>
      </p:sp>
      <p:sp>
        <p:nvSpPr>
          <p:cNvPr id="18" name="Footer Placeholder 17"/>
          <p:cNvSpPr>
            <a:spLocks noGrp="1"/>
          </p:cNvSpPr>
          <p:nvPr>
            <p:ph type="ftr" sz="quarter" idx="15"/>
          </p:nvPr>
        </p:nvSpPr>
        <p:spPr/>
        <p:txBody>
          <a:bodyPr/>
          <a:lstStyle/>
          <a:p>
            <a:endParaRPr lang="en-US" dirty="0"/>
          </a:p>
        </p:txBody>
      </p:sp>
      <p:sp>
        <p:nvSpPr>
          <p:cNvPr id="19" name="Slide Number Placeholder 18"/>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4175999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807140"/>
            <a:ext cx="8762363" cy="808588"/>
          </a:xfrm>
          <a:prstGeom prst="rect">
            <a:avLst/>
          </a:prstGeom>
        </p:spPr>
        <p:txBody>
          <a:bodyPr/>
          <a:lstStyle>
            <a:lvl1pPr>
              <a:defRPr>
                <a:solidFill>
                  <a:srgbClr val="56A0D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3238" y="1758512"/>
            <a:ext cx="8762363" cy="4674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6E59A82-E582-8940-B099-174F4B5E53E9}" type="datetimeFigureOut">
              <a:rPr lang="en-US" smtClean="0"/>
              <a:pPr/>
              <a:t>11/20/2014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1302833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aragraph Only">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9" y="1766028"/>
            <a:ext cx="8642128" cy="4704396"/>
          </a:xfrm>
        </p:spPr>
        <p:txBody>
          <a:bodyPr>
            <a:normAutofit/>
          </a:bodyPr>
          <a:lstStyle>
            <a:lvl1pPr marL="0" indent="0">
              <a:buFontTx/>
              <a:buNone/>
              <a:defRPr sz="2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2" name="Title 1"/>
          <p:cNvSpPr>
            <a:spLocks noGrp="1"/>
          </p:cNvSpPr>
          <p:nvPr>
            <p:ph type="title"/>
          </p:nvPr>
        </p:nvSpPr>
        <p:spPr>
          <a:xfrm>
            <a:off x="503238" y="822170"/>
            <a:ext cx="8642128" cy="808588"/>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4"/>
          </p:nvPr>
        </p:nvSpPr>
        <p:spPr/>
        <p:txBody>
          <a:bodyPr/>
          <a:lstStyle/>
          <a:p>
            <a:fld id="{C6E59A82-E582-8940-B099-174F4B5E53E9}" type="datetimeFigureOut">
              <a:rPr lang="en-US" smtClean="0"/>
              <a:pPr/>
              <a:t>11/20/2014</a:t>
            </a:fld>
            <a:endParaRPr lang="en-US"/>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6353863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imple Statemen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03239" y="1720937"/>
            <a:ext cx="8709760" cy="4681852"/>
          </a:xfrm>
        </p:spPr>
        <p:txBody>
          <a:bodyPr anchor="ctr" anchorCtr="1"/>
          <a:lstStyle>
            <a:lvl1pPr marL="0" indent="0" algn="ctr">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Master text styles</a:t>
            </a:r>
          </a:p>
        </p:txBody>
      </p:sp>
      <p:sp>
        <p:nvSpPr>
          <p:cNvPr id="2"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6" name="Date Placeholder 5"/>
          <p:cNvSpPr>
            <a:spLocks noGrp="1"/>
          </p:cNvSpPr>
          <p:nvPr>
            <p:ph type="dt" sz="half" idx="11"/>
          </p:nvPr>
        </p:nvSpPr>
        <p:spPr/>
        <p:txBody>
          <a:bodyPr/>
          <a:lstStyle/>
          <a:p>
            <a:fld id="{C6E59A82-E582-8940-B099-174F4B5E53E9}" type="datetimeFigureOut">
              <a:rPr lang="en-US" smtClean="0"/>
              <a:pPr/>
              <a:t>11/20/2014</a:t>
            </a:fld>
            <a:endParaRPr lang="en-US"/>
          </a:p>
        </p:txBody>
      </p:sp>
      <p:sp>
        <p:nvSpPr>
          <p:cNvPr id="8" name="Footer Placeholder 7"/>
          <p:cNvSpPr>
            <a:spLocks noGrp="1"/>
          </p:cNvSpPr>
          <p:nvPr>
            <p:ph type="ftr" sz="quarter" idx="12"/>
          </p:nvPr>
        </p:nvSpPr>
        <p:spPr/>
        <p:txBody>
          <a:bodyPr/>
          <a:lstStyle/>
          <a:p>
            <a:endParaRPr lang="en-US" dirty="0"/>
          </a:p>
        </p:txBody>
      </p:sp>
      <p:sp>
        <p:nvSpPr>
          <p:cNvPr id="9" name="Slide Number Placeholder 8"/>
          <p:cNvSpPr>
            <a:spLocks noGrp="1"/>
          </p:cNvSpPr>
          <p:nvPr>
            <p:ph type="sldNum" sz="quarter" idx="13"/>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1888897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fld id="{C6E59A82-E582-8940-B099-174F4B5E53E9}" type="datetimeFigureOut">
              <a:rPr lang="en-US" smtClean="0"/>
              <a:pPr/>
              <a:t>11/20/2014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5173902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3238" y="1788573"/>
            <a:ext cx="4148105" cy="462924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4483" y="1788574"/>
            <a:ext cx="4178163" cy="46292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503239" y="807140"/>
            <a:ext cx="8529408"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382929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0735" y="2277049"/>
            <a:ext cx="4110776"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796455" y="2277049"/>
            <a:ext cx="4243705" cy="43887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510735" y="2156808"/>
            <a:ext cx="4110776"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796456" y="2156808"/>
            <a:ext cx="4243704" cy="0"/>
          </a:xfrm>
          <a:prstGeom prst="line">
            <a:avLst/>
          </a:prstGeom>
          <a:ln w="635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03239" y="747020"/>
            <a:ext cx="8536922" cy="808588"/>
          </a:xfrm>
          <a:prstGeom prst="rect">
            <a:avLst/>
          </a:prstGeom>
        </p:spPr>
        <p:txBody>
          <a:bodyPr/>
          <a:lstStyle/>
          <a:p>
            <a:r>
              <a:rPr lang="en-US" dirty="0" smtClean="0"/>
              <a:t>Click to edit Master title style</a:t>
            </a:r>
            <a:endParaRPr lang="en-US" dirty="0"/>
          </a:p>
        </p:txBody>
      </p:sp>
      <p:sp>
        <p:nvSpPr>
          <p:cNvPr id="16" name="Text Placeholder 2"/>
          <p:cNvSpPr>
            <a:spLocks noGrp="1"/>
          </p:cNvSpPr>
          <p:nvPr>
            <p:ph type="body" idx="17"/>
          </p:nvPr>
        </p:nvSpPr>
        <p:spPr>
          <a:xfrm>
            <a:off x="510735" y="1671742"/>
            <a:ext cx="4110776"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17" name="Text Placeholder 2"/>
          <p:cNvSpPr>
            <a:spLocks noGrp="1"/>
          </p:cNvSpPr>
          <p:nvPr>
            <p:ph type="body" idx="18"/>
          </p:nvPr>
        </p:nvSpPr>
        <p:spPr>
          <a:xfrm>
            <a:off x="4796456" y="1671742"/>
            <a:ext cx="4243704" cy="401879"/>
          </a:xfrm>
        </p:spPr>
        <p:txBody>
          <a:bodyPr anchor="b"/>
          <a:lstStyle>
            <a:lvl1pPr marL="0" indent="0">
              <a:buNone/>
              <a:defRPr sz="2400" b="0" i="0" cap="all">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a:t>
            </a:r>
          </a:p>
        </p:txBody>
      </p:sp>
      <p:sp>
        <p:nvSpPr>
          <p:cNvPr id="7" name="Date Placeholder 6"/>
          <p:cNvSpPr>
            <a:spLocks noGrp="1"/>
          </p:cNvSpPr>
          <p:nvPr>
            <p:ph type="dt" sz="half" idx="19"/>
          </p:nvPr>
        </p:nvSpPr>
        <p:spPr/>
        <p:txBody>
          <a:bodyPr/>
          <a:lstStyle/>
          <a:p>
            <a:fld id="{C6E59A82-E582-8940-B099-174F4B5E53E9}" type="datetimeFigureOut">
              <a:rPr lang="en-US" smtClean="0"/>
              <a:pPr/>
              <a:t>11/20/2014</a:t>
            </a:fld>
            <a:endParaRPr lang="en-US"/>
          </a:p>
        </p:txBody>
      </p:sp>
      <p:sp>
        <p:nvSpPr>
          <p:cNvPr id="8" name="Footer Placeholder 7"/>
          <p:cNvSpPr>
            <a:spLocks noGrp="1"/>
          </p:cNvSpPr>
          <p:nvPr>
            <p:ph type="ftr" sz="quarter" idx="20"/>
          </p:nvPr>
        </p:nvSpPr>
        <p:spPr/>
        <p:txBody>
          <a:bodyPr/>
          <a:lstStyle/>
          <a:p>
            <a:endParaRPr lang="en-US" dirty="0"/>
          </a:p>
        </p:txBody>
      </p:sp>
      <p:sp>
        <p:nvSpPr>
          <p:cNvPr id="9" name="Slide Number Placeholder 8"/>
          <p:cNvSpPr>
            <a:spLocks noGrp="1"/>
          </p:cNvSpPr>
          <p:nvPr>
            <p:ph type="sldNum" sz="quarter" idx="21"/>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262589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971675" y="1668332"/>
            <a:ext cx="6035675" cy="38702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5628743"/>
            <a:ext cx="6035675" cy="7815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a:spLocks noGrp="1"/>
          </p:cNvSpPr>
          <p:nvPr>
            <p:ph type="title"/>
          </p:nvPr>
        </p:nvSpPr>
        <p:spPr>
          <a:xfrm>
            <a:off x="503238" y="807140"/>
            <a:ext cx="8709761" cy="808588"/>
          </a:xfrm>
          <a:prstGeom prst="rect">
            <a:avLst/>
          </a:prstGeo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C6E59A82-E582-8940-B099-174F4B5E53E9}" type="datetimeFigureOut">
              <a:rPr lang="en-US" smtClean="0"/>
              <a:pPr/>
              <a:t>11/20/2014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328735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aragraph">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3238" y="2322513"/>
            <a:ext cx="8536923" cy="4268787"/>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endParaRPr lang="en-US" dirty="0"/>
          </a:p>
        </p:txBody>
      </p:sp>
      <p:sp>
        <p:nvSpPr>
          <p:cNvPr id="8" name="Title 7"/>
          <p:cNvSpPr>
            <a:spLocks noGrp="1"/>
          </p:cNvSpPr>
          <p:nvPr>
            <p:ph type="title"/>
          </p:nvPr>
        </p:nvSpPr>
        <p:spPr>
          <a:xfrm>
            <a:off x="503239" y="964955"/>
            <a:ext cx="8536922" cy="1295400"/>
          </a:xfrm>
        </p:spPr>
        <p:txBody>
          <a:bodyPr/>
          <a:lstStyle>
            <a:lvl1pPr>
              <a:defRPr>
                <a:solidFill>
                  <a:schemeClr val="accent1"/>
                </a:solidFill>
              </a:defRPr>
            </a:lvl1pPr>
          </a:lstStyle>
          <a:p>
            <a:r>
              <a:rPr lang="en-US" dirty="0" smtClean="0"/>
              <a:t>Click to edit Master title style</a:t>
            </a:r>
            <a:endParaRPr lang="en-US" dirty="0"/>
          </a:p>
        </p:txBody>
      </p:sp>
      <p:sp>
        <p:nvSpPr>
          <p:cNvPr id="2" name="Date Placeholder 1"/>
          <p:cNvSpPr>
            <a:spLocks noGrp="1"/>
          </p:cNvSpPr>
          <p:nvPr>
            <p:ph type="dt" sz="half" idx="14"/>
          </p:nvPr>
        </p:nvSpPr>
        <p:spPr/>
        <p:txBody>
          <a:bodyPr/>
          <a:lstStyle/>
          <a:p>
            <a:fld id="{090A9B7E-FFE2-964D-A1B0-F52208BDBC95}" type="datetimeFigureOut">
              <a:rPr lang="en-US" smtClean="0"/>
              <a:pPr/>
              <a:t>11/20/2014</a:t>
            </a:fld>
            <a:endParaRPr lang="en-US"/>
          </a:p>
        </p:txBody>
      </p:sp>
      <p:sp>
        <p:nvSpPr>
          <p:cNvPr id="6" name="Footer Placeholder 5"/>
          <p:cNvSpPr>
            <a:spLocks noGrp="1"/>
          </p:cNvSpPr>
          <p:nvPr>
            <p:ph type="ftr" sz="quarter" idx="15"/>
          </p:nvPr>
        </p:nvSpPr>
        <p:spPr/>
        <p:txBody>
          <a:bodyPr/>
          <a:lstStyle/>
          <a:p>
            <a:endParaRPr lang="en-US" dirty="0"/>
          </a:p>
        </p:txBody>
      </p:sp>
      <p:sp>
        <p:nvSpPr>
          <p:cNvPr id="9" name="Slide Number Placeholder 8"/>
          <p:cNvSpPr>
            <a:spLocks noGrp="1"/>
          </p:cNvSpPr>
          <p:nvPr>
            <p:ph type="sldNum" sz="quarter" idx="16"/>
          </p:nvPr>
        </p:nvSpPr>
        <p:spPr/>
        <p:txBody>
          <a:bodyPr/>
          <a:lstStyle/>
          <a:p>
            <a:fld id="{D42B783D-7951-AE46-A288-2F7D00357DAB}" type="slidenum">
              <a:rPr lang="en-US" smtClean="0"/>
              <a:pPr/>
              <a:t>‹#›</a:t>
            </a:fld>
            <a:endParaRPr lang="en-US"/>
          </a:p>
        </p:txBody>
      </p:sp>
    </p:spTree>
    <p:extLst>
      <p:ext uri="{BB962C8B-B14F-4D97-AF65-F5344CB8AC3E}">
        <p14:creationId xmlns:p14="http://schemas.microsoft.com/office/powerpoint/2010/main" xmlns="" val="384569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5.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7.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8.jpeg"/><Relationship Id="rId4" Type="http://schemas.openxmlformats.org/officeDocument/2006/relationships/slideLayout" Target="../slideLayouts/slideLayout8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590264"/>
      </p:ext>
    </p:extLst>
  </p:cSld>
  <p:clrMap bg1="lt1" tx1="dk1" bg2="lt2" tx2="dk2" accent1="accent1" accent2="accent2" accent3="accent3" accent4="accent4" accent5="accent5" accent6="accent6" hlink="hlink" folHlink="folHlink"/>
  <p:sldLayoutIdLst>
    <p:sldLayoutId id="2147483674" r:id="rId1"/>
    <p:sldLayoutId id="2147483759" r:id="rId2"/>
    <p:sldLayoutId id="2147483760" r:id="rId3"/>
  </p:sldLayoutIdLst>
  <p:txStyles>
    <p:titleStyle>
      <a:lvl1pPr algn="ctr" defTabSz="509412" rtl="0" eaLnBrk="1" latinLnBrk="0" hangingPunct="1">
        <a:spcBef>
          <a:spcPct val="0"/>
        </a:spcBef>
        <a:buNone/>
        <a:defRPr sz="4400" kern="1200">
          <a:solidFill>
            <a:schemeClr val="tx1"/>
          </a:solidFill>
          <a:latin typeface="Rockwell"/>
          <a:ea typeface="+mj-ea"/>
          <a:cs typeface="+mj-cs"/>
        </a:defRPr>
      </a:lvl1pPr>
    </p:titleStyle>
    <p:bodyStyle>
      <a:lvl1pPr marL="382059" indent="-382059" algn="l" defTabSz="509412" rtl="0" eaLnBrk="1" latinLnBrk="0" hangingPunct="1">
        <a:spcBef>
          <a:spcPct val="20000"/>
        </a:spcBef>
        <a:buClr>
          <a:schemeClr val="accent2"/>
        </a:buClr>
        <a:buFont typeface="Wingdings" charset="2"/>
        <a:buChar char="§"/>
        <a:defRPr sz="3600" kern="1200">
          <a:solidFill>
            <a:schemeClr val="tx1">
              <a:lumMod val="75000"/>
              <a:lumOff val="25000"/>
            </a:schemeClr>
          </a:solidFill>
          <a:latin typeface="+mn-lt"/>
          <a:ea typeface="+mn-ea"/>
          <a:cs typeface="+mn-cs"/>
        </a:defRPr>
      </a:lvl1pPr>
      <a:lvl2pPr marL="827795" indent="-318383" algn="l" defTabSz="509412" rtl="0" eaLnBrk="1" latinLnBrk="0" hangingPunct="1">
        <a:spcBef>
          <a:spcPct val="20000"/>
        </a:spcBef>
        <a:buClr>
          <a:schemeClr val="accent4"/>
        </a:buClr>
        <a:buFont typeface="Wingdings" charset="2"/>
        <a:buChar char="§"/>
        <a:defRPr sz="3100" kern="1200">
          <a:solidFill>
            <a:schemeClr val="tx1">
              <a:lumMod val="75000"/>
              <a:lumOff val="25000"/>
            </a:schemeClr>
          </a:solidFill>
          <a:latin typeface="+mn-lt"/>
          <a:ea typeface="+mn-ea"/>
          <a:cs typeface="+mn-cs"/>
        </a:defRPr>
      </a:lvl2pPr>
      <a:lvl3pPr marL="1273531" indent="-254706" algn="l" defTabSz="509412" rtl="0" eaLnBrk="1" latinLnBrk="0" hangingPunct="1">
        <a:spcBef>
          <a:spcPct val="20000"/>
        </a:spcBef>
        <a:buClr>
          <a:schemeClr val="accent3"/>
        </a:buClr>
        <a:buFont typeface="Wingdings" charset="2"/>
        <a:buChar char="§"/>
        <a:defRPr sz="2700" kern="1200">
          <a:solidFill>
            <a:schemeClr val="tx1">
              <a:lumMod val="75000"/>
              <a:lumOff val="25000"/>
            </a:schemeClr>
          </a:solidFill>
          <a:latin typeface="+mn-lt"/>
          <a:ea typeface="+mn-ea"/>
          <a:cs typeface="+mn-cs"/>
        </a:defRPr>
      </a:lvl3pPr>
      <a:lvl4pPr marL="1782943" indent="-254706" algn="l" defTabSz="509412" rtl="0" eaLnBrk="1" latinLnBrk="0" hangingPunct="1">
        <a:spcBef>
          <a:spcPct val="20000"/>
        </a:spcBef>
        <a:buClr>
          <a:schemeClr val="accent1"/>
        </a:buClr>
        <a:buFont typeface="Wingdings" charset="2"/>
        <a:buChar char="§"/>
        <a:defRPr sz="2200" kern="1200">
          <a:solidFill>
            <a:schemeClr val="tx1">
              <a:lumMod val="75000"/>
              <a:lumOff val="25000"/>
            </a:schemeClr>
          </a:solidFill>
          <a:latin typeface="+mn-lt"/>
          <a:ea typeface="+mn-ea"/>
          <a:cs typeface="+mn-cs"/>
        </a:defRPr>
      </a:lvl4pPr>
      <a:lvl5pPr marL="2292355" indent="-254706" algn="l" defTabSz="509412" rtl="0" eaLnBrk="1" latinLnBrk="0" hangingPunct="1">
        <a:spcBef>
          <a:spcPct val="20000"/>
        </a:spcBef>
        <a:buClr>
          <a:schemeClr val="accent6"/>
        </a:buClr>
        <a:buFont typeface="Wingdings" charset="2"/>
        <a:buChar char="§"/>
        <a:defRPr sz="2200" kern="1200">
          <a:solidFill>
            <a:schemeClr val="tx1">
              <a:lumMod val="75000"/>
              <a:lumOff val="25000"/>
            </a:schemeClr>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36E47FC2-C066-0549-944A-46EAF1EAB8C1}" type="datetimeFigureOut">
              <a:rPr lang="en-US" smtClean="0"/>
              <a:pPr/>
              <a:t>11/20/2014</a:t>
            </a:fld>
            <a:endParaRPr lang="en-US" dirty="0"/>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dirty="0"/>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8098569D-61BB-0844-817C-DA1B8E4613CF}" type="slidenum">
              <a:rPr lang="en-US" smtClean="0"/>
              <a:pPr/>
              <a:t>‹#›</a:t>
            </a:fld>
            <a:endParaRPr lang="en-US" dirty="0"/>
          </a:p>
        </p:txBody>
      </p:sp>
    </p:spTree>
    <p:extLst>
      <p:ext uri="{BB962C8B-B14F-4D97-AF65-F5344CB8AC3E}">
        <p14:creationId xmlns:p14="http://schemas.microsoft.com/office/powerpoint/2010/main" xmlns="" val="1957956489"/>
      </p:ext>
    </p:extLst>
  </p:cSld>
  <p:clrMap bg1="lt1" tx1="dk1" bg2="lt2" tx2="dk2" accent1="accent1" accent2="accent2" accent3="accent3" accent4="accent4" accent5="accent5" accent6="accent6" hlink="hlink" folHlink="folHlink"/>
  <p:sldLayoutIdLst>
    <p:sldLayoutId id="2147483794" r:id="rId1"/>
  </p:sldLayoutIdLst>
  <p:txStyles>
    <p:titleStyle>
      <a:lvl1pPr algn="ctr" defTabSz="457200" rtl="0" eaLnBrk="1" latinLnBrk="0" hangingPunct="1">
        <a:spcBef>
          <a:spcPct val="0"/>
        </a:spcBef>
        <a:buNone/>
        <a:defRPr sz="4400" kern="1200">
          <a:solidFill>
            <a:schemeClr val="tx1"/>
          </a:solidFill>
          <a:latin typeface="Rockwell"/>
          <a:ea typeface="+mj-ea"/>
          <a:cs typeface="Rockwell"/>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Georgia"/>
          <a:ea typeface="+mn-ea"/>
          <a:cs typeface="Georgia"/>
        </a:defRPr>
      </a:lvl1pPr>
      <a:lvl2pPr marL="742950" indent="-285750" algn="l" defTabSz="457200" rtl="0" eaLnBrk="1" latinLnBrk="0" hangingPunct="1">
        <a:spcBef>
          <a:spcPct val="20000"/>
        </a:spcBef>
        <a:buClr>
          <a:schemeClr val="accent4"/>
        </a:buClr>
        <a:buFont typeface="Wingdings" charset="2"/>
        <a:buChar char="§"/>
        <a:defRPr sz="2800" kern="1200">
          <a:solidFill>
            <a:schemeClr val="tx1">
              <a:lumMod val="75000"/>
              <a:lumOff val="25000"/>
            </a:schemeClr>
          </a:solidFill>
          <a:latin typeface="Georgia"/>
          <a:ea typeface="+mn-ea"/>
          <a:cs typeface="Georgia"/>
        </a:defRPr>
      </a:lvl2pPr>
      <a:lvl3pPr marL="1143000" indent="-228600" algn="l" defTabSz="457200" rtl="0" eaLnBrk="1" latinLnBrk="0" hangingPunct="1">
        <a:spcBef>
          <a:spcPct val="20000"/>
        </a:spcBef>
        <a:buClr>
          <a:schemeClr val="accent3"/>
        </a:buClr>
        <a:buFont typeface="Wingdings" charset="2"/>
        <a:buChar char="§"/>
        <a:defRPr sz="2400" kern="1200">
          <a:solidFill>
            <a:schemeClr val="tx1">
              <a:lumMod val="75000"/>
              <a:lumOff val="25000"/>
            </a:schemeClr>
          </a:solidFill>
          <a:latin typeface="Georgia"/>
          <a:ea typeface="+mn-ea"/>
          <a:cs typeface="Georgia"/>
        </a:defRPr>
      </a:lvl3pPr>
      <a:lvl4pPr marL="1600200" indent="-228600" algn="l" defTabSz="457200" rtl="0" eaLnBrk="1" latinLnBrk="0" hangingPunct="1">
        <a:spcBef>
          <a:spcPct val="20000"/>
        </a:spcBef>
        <a:buClr>
          <a:schemeClr val="accent1"/>
        </a:buClr>
        <a:buFont typeface="Wingdings" charset="2"/>
        <a:buChar char="§"/>
        <a:defRPr sz="2000" kern="1200">
          <a:solidFill>
            <a:schemeClr val="tx1">
              <a:lumMod val="75000"/>
              <a:lumOff val="25000"/>
            </a:schemeClr>
          </a:solidFill>
          <a:latin typeface="Georgia"/>
          <a:ea typeface="+mn-ea"/>
          <a:cs typeface="Georgia"/>
        </a:defRPr>
      </a:lvl4pPr>
      <a:lvl5pPr marL="2057400" indent="-228600" algn="l" defTabSz="457200" rtl="0" eaLnBrk="1" latinLnBrk="0" hangingPunct="1">
        <a:spcBef>
          <a:spcPct val="20000"/>
        </a:spcBef>
        <a:buClr>
          <a:schemeClr val="accent6"/>
        </a:buClr>
        <a:buFont typeface="Wingdings" charset="2"/>
        <a:buChar char="§"/>
        <a:defRPr sz="2000" kern="1200">
          <a:solidFill>
            <a:schemeClr val="tx1">
              <a:lumMod val="75000"/>
              <a:lumOff val="25000"/>
            </a:schemeClr>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86" y="186848"/>
            <a:ext cx="492443" cy="7516038"/>
          </a:xfrm>
          <a:prstGeom prst="rect">
            <a:avLst/>
          </a:prstGeom>
          <a:noFill/>
        </p:spPr>
        <p:txBody>
          <a:bodyPr vert="vert" wrap="square" rtlCol="0" anchor="t" anchorCtr="0">
            <a:spAutoFit/>
          </a:bodyPr>
          <a:lstStyle/>
          <a:p>
            <a:r>
              <a:rPr lang="en-US" normalizeH="0" dirty="0" smtClean="0">
                <a:solidFill>
                  <a:schemeClr val="accent1">
                    <a:lumMod val="20000"/>
                    <a:lumOff val="80000"/>
                  </a:schemeClr>
                </a:solidFill>
                <a:latin typeface="Franklin Gothic Book"/>
              </a:rPr>
              <a:t>BACKGROUND</a:t>
            </a:r>
            <a:endParaRPr lang="en-US" normalizeH="0" dirty="0">
              <a:solidFill>
                <a:schemeClr val="accent1">
                  <a:lumMod val="20000"/>
                  <a:lumOff val="8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11/20/2014</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xmlns="" val="14371990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6" r:id="rId3"/>
    <p:sldLayoutId id="2147483694" r:id="rId4"/>
    <p:sldLayoutId id="2147483691" r:id="rId5"/>
    <p:sldLayoutId id="2147483692" r:id="rId6"/>
    <p:sldLayoutId id="2147483695" r:id="rId7"/>
    <p:sldLayoutId id="2147483687" r:id="rId8"/>
    <p:sldLayoutId id="2147483685" r:id="rId9"/>
    <p:sldLayoutId id="2147483686" r:id="rId10"/>
    <p:sldLayoutId id="2147483688" r:id="rId11"/>
    <p:sldLayoutId id="2147483689" r:id="rId12"/>
    <p:sldLayoutId id="2147483690" r:id="rId13"/>
  </p:sldLayoutIdLst>
  <p:txStyles>
    <p:titleStyle>
      <a:lvl1pPr algn="l" defTabSz="457200" rtl="0" eaLnBrk="1" latinLnBrk="0" hangingPunct="1">
        <a:spcBef>
          <a:spcPct val="0"/>
        </a:spcBef>
        <a:buNone/>
        <a:defRPr sz="4400" kern="1200">
          <a:solidFill>
            <a:schemeClr val="accent1"/>
          </a:solidFill>
          <a:latin typeface="Rockwell"/>
          <a:ea typeface="+mj-ea"/>
          <a:cs typeface="+mj-cs"/>
        </a:defRPr>
      </a:lvl1pPr>
    </p:titleStyle>
    <p:bodyStyle>
      <a:lvl1pPr marL="342900" indent="-342900" algn="l" defTabSz="457200" rtl="0" eaLnBrk="1" latinLnBrk="0" hangingPunct="1">
        <a:spcBef>
          <a:spcPct val="20000"/>
        </a:spcBef>
        <a:buClr>
          <a:schemeClr val="accent1"/>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1">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1">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00" y="186848"/>
            <a:ext cx="492443" cy="7516038"/>
          </a:xfrm>
          <a:prstGeom prst="rect">
            <a:avLst/>
          </a:prstGeom>
          <a:noFill/>
        </p:spPr>
        <p:txBody>
          <a:bodyPr vert="vert" wrap="square" rtlCol="0" anchor="t" anchorCtr="0">
            <a:spAutoFit/>
          </a:bodyPr>
          <a:lstStyle/>
          <a:p>
            <a:r>
              <a:rPr lang="en-US" normalizeH="0" dirty="0" smtClean="0">
                <a:solidFill>
                  <a:srgbClr val="C0CFF3"/>
                </a:solidFill>
                <a:latin typeface="Franklin Gothic Book"/>
              </a:rPr>
              <a:t>INTRODUCTION</a:t>
            </a:r>
            <a:endParaRPr lang="en-US" normalizeH="0" dirty="0">
              <a:solidFill>
                <a:srgbClr val="C0CFF3"/>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90A9B7E-FFE2-964D-A1B0-F52208BDBC95}" type="datetimeFigureOut">
              <a:rPr lang="en-US" smtClean="0"/>
              <a:pPr/>
              <a:t>11/20/2014</a:t>
            </a:fld>
            <a:endParaRPr lang="en-US"/>
          </a:p>
        </p:txBody>
      </p:sp>
      <p:sp>
        <p:nvSpPr>
          <p:cNvPr id="9" name="Slide Number Placeholder 8"/>
          <p:cNvSpPr>
            <a:spLocks noGrp="1"/>
          </p:cNvSpPr>
          <p:nvPr>
            <p:ph type="sldNum" sz="quarter" idx="4"/>
          </p:nvPr>
        </p:nvSpPr>
        <p:spPr>
          <a:xfrm>
            <a:off x="6915198"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D42B783D-7951-AE46-A288-2F7D00357DAB}" type="slidenum">
              <a:rPr lang="en-US" smtClean="0"/>
              <a:pPr/>
              <a:t>‹#›</a:t>
            </a:fld>
            <a:endParaRPr lang="en-US"/>
          </a:p>
        </p:txBody>
      </p:sp>
      <p:sp>
        <p:nvSpPr>
          <p:cNvPr id="10" name="Footer Placeholder 9"/>
          <p:cNvSpPr>
            <a:spLocks noGrp="1"/>
          </p:cNvSpPr>
          <p:nvPr>
            <p:ph type="ftr" sz="quarter" idx="3"/>
          </p:nvPr>
        </p:nvSpPr>
        <p:spPr>
          <a:xfrm>
            <a:off x="3297459"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xmlns="" val="237692971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algn="l" defTabSz="457200" rtl="0" eaLnBrk="1" latinLnBrk="0" hangingPunct="1">
        <a:spcBef>
          <a:spcPct val="0"/>
        </a:spcBef>
        <a:buNone/>
        <a:defRPr sz="4400" kern="1200">
          <a:solidFill>
            <a:schemeClr val="accent6"/>
          </a:solidFill>
          <a:latin typeface="Rockwell"/>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6">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6">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436" y="186848"/>
            <a:ext cx="492443" cy="7516038"/>
          </a:xfrm>
          <a:prstGeom prst="rect">
            <a:avLst/>
          </a:prstGeom>
          <a:noFill/>
        </p:spPr>
        <p:txBody>
          <a:bodyPr vert="vert" wrap="square" rtlCol="0" anchor="t" anchorCtr="0">
            <a:spAutoFit/>
          </a:bodyPr>
          <a:lstStyle/>
          <a:p>
            <a:r>
              <a:rPr lang="en-US" normalizeH="0" dirty="0" smtClean="0">
                <a:solidFill>
                  <a:schemeClr val="accent5">
                    <a:lumMod val="40000"/>
                    <a:lumOff val="60000"/>
                  </a:schemeClr>
                </a:solidFill>
                <a:latin typeface="Franklin Gothic Book"/>
              </a:rPr>
              <a:t>REFERENCES</a:t>
            </a:r>
            <a:endParaRPr lang="en-US" normalizeH="0" dirty="0">
              <a:solidFill>
                <a:schemeClr val="accent5">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3D9CD14-50E3-EA43-9341-A8B2F2EFC73E}" type="datetimeFigureOut">
              <a:rPr lang="en-US" smtClean="0"/>
              <a:pPr/>
              <a:t>11/20/2014</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6893175"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23872AFC-C7B2-AB43-A599-0ED2EC01948B}" type="slidenum">
              <a:rPr lang="en-US" smtClean="0"/>
              <a:pPr/>
              <a:t>‹#›</a:t>
            </a:fld>
            <a:endParaRPr lang="en-US"/>
          </a:p>
        </p:txBody>
      </p:sp>
    </p:spTree>
    <p:extLst>
      <p:ext uri="{BB962C8B-B14F-4D97-AF65-F5344CB8AC3E}">
        <p14:creationId xmlns:p14="http://schemas.microsoft.com/office/powerpoint/2010/main" xmlns="" val="5995861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847" r:id="rId4"/>
    <p:sldLayoutId id="2147483765" r:id="rId5"/>
    <p:sldLayoutId id="2147483766" r:id="rId6"/>
    <p:sldLayoutId id="2147483767" r:id="rId7"/>
    <p:sldLayoutId id="2147483768" r:id="rId8"/>
    <p:sldLayoutId id="2147483769" r:id="rId9"/>
    <p:sldLayoutId id="2147483771" r:id="rId10"/>
    <p:sldLayoutId id="2147483772" r:id="rId11"/>
    <p:sldLayoutId id="2147483773" r:id="rId12"/>
    <p:sldLayoutId id="2147483774" r:id="rId13"/>
    <p:sldLayoutId id="2147483775" r:id="rId14"/>
  </p:sldLayoutIdLst>
  <p:txStyles>
    <p:titleStyle>
      <a:lvl1pPr algn="l" defTabSz="457200" rtl="0" eaLnBrk="1" latinLnBrk="0" hangingPunct="1">
        <a:spcBef>
          <a:spcPct val="0"/>
        </a:spcBef>
        <a:buNone/>
        <a:defRPr sz="4400" kern="1200">
          <a:solidFill>
            <a:schemeClr val="accent5"/>
          </a:solidFill>
          <a:latin typeface="Rockwell"/>
          <a:ea typeface="+mj-ea"/>
          <a:cs typeface="+mj-cs"/>
        </a:defRPr>
      </a:lvl1pPr>
    </p:titleStyle>
    <p:bodyStyle>
      <a:lvl1pPr marL="342900" indent="-342900" algn="l" defTabSz="457200" rtl="0" eaLnBrk="1" latinLnBrk="0" hangingPunct="1">
        <a:spcBef>
          <a:spcPct val="20000"/>
        </a:spcBef>
        <a:buClr>
          <a:schemeClr val="accent5"/>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5">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5">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747335"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9528399" y="186848"/>
            <a:ext cx="492443" cy="7516038"/>
          </a:xfrm>
          <a:prstGeom prst="rect">
            <a:avLst/>
          </a:prstGeom>
          <a:noFill/>
        </p:spPr>
        <p:txBody>
          <a:bodyPr vert="vert" wrap="square" rtlCol="0" anchor="t" anchorCtr="0">
            <a:spAutoFit/>
          </a:bodyPr>
          <a:lstStyle/>
          <a:p>
            <a:r>
              <a:rPr lang="en-US" normalizeH="0" dirty="0" smtClean="0">
                <a:solidFill>
                  <a:schemeClr val="accent2">
                    <a:lumMod val="40000"/>
                    <a:lumOff val="60000"/>
                  </a:schemeClr>
                </a:solidFill>
                <a:latin typeface="Franklin Gothic Book"/>
              </a:rPr>
              <a:t>RESOURCES</a:t>
            </a:r>
            <a:endParaRPr lang="en-US" normalizeH="0" dirty="0">
              <a:solidFill>
                <a:schemeClr val="accent2">
                  <a:lumMod val="40000"/>
                  <a:lumOff val="60000"/>
                </a:schemeClr>
              </a:solidFill>
              <a:latin typeface="Franklin Gothic Book"/>
            </a:endParaRPr>
          </a:p>
        </p:txBody>
      </p:sp>
      <p:sp>
        <p:nvSpPr>
          <p:cNvPr id="8" name="Date Placeholder 7"/>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F33F1732-EDC2-B24B-9A8E-78BEB126F805}" type="datetimeFigureOut">
              <a:rPr lang="en-US" smtClean="0"/>
              <a:pPr/>
              <a:t>11/20/2014</a:t>
            </a:fld>
            <a:endParaRPr lang="en-US"/>
          </a:p>
        </p:txBody>
      </p:sp>
      <p:sp>
        <p:nvSpPr>
          <p:cNvPr id="9" name="Footer Placeholder 8"/>
          <p:cNvSpPr>
            <a:spLocks noGrp="1"/>
          </p:cNvSpPr>
          <p:nvPr>
            <p:ph type="ftr" sz="quarter" idx="3"/>
          </p:nvPr>
        </p:nvSpPr>
        <p:spPr>
          <a:xfrm>
            <a:off x="3290118"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Slide Number Placeholder 9"/>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4DEC4369-BE58-424F-B082-28FABA0F8930}" type="slidenum">
              <a:rPr lang="en-US" smtClean="0"/>
              <a:pPr/>
              <a:t>‹#›</a:t>
            </a:fld>
            <a:endParaRPr lang="en-US"/>
          </a:p>
        </p:txBody>
      </p:sp>
    </p:spTree>
    <p:extLst>
      <p:ext uri="{BB962C8B-B14F-4D97-AF65-F5344CB8AC3E}">
        <p14:creationId xmlns:p14="http://schemas.microsoft.com/office/powerpoint/2010/main" xmlns="" val="356275280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6" r:id="rId9"/>
    <p:sldLayoutId id="2147483787" r:id="rId10"/>
    <p:sldLayoutId id="2147483788" r:id="rId11"/>
    <p:sldLayoutId id="2147483789" r:id="rId12"/>
    <p:sldLayoutId id="2147483790" r:id="rId13"/>
  </p:sldLayoutIdLst>
  <p:txStyles>
    <p:titleStyle>
      <a:lvl1pPr algn="l" defTabSz="457200" rtl="0" eaLnBrk="1" latinLnBrk="0" hangingPunct="1">
        <a:spcBef>
          <a:spcPct val="0"/>
        </a:spcBef>
        <a:buNone/>
        <a:defRPr sz="4400" kern="1200">
          <a:solidFill>
            <a:schemeClr val="accent2"/>
          </a:solidFill>
          <a:latin typeface="Rockwell"/>
          <a:ea typeface="+mj-ea"/>
          <a:cs typeface="+mj-cs"/>
        </a:defRPr>
      </a:lvl1pPr>
    </p:titleStyle>
    <p:bodyStyle>
      <a:lvl1pPr marL="342900" indent="-342900" algn="l" defTabSz="457200" rtl="0" eaLnBrk="1" latinLnBrk="0" hangingPunct="1">
        <a:spcBef>
          <a:spcPct val="20000"/>
        </a:spcBef>
        <a:buClr>
          <a:schemeClr val="accent2"/>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2">
            <a:lumMod val="40000"/>
            <a:lumOff val="6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2">
            <a:lumMod val="40000"/>
            <a:lumOff val="6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cstate="screen"/>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9" y="964955"/>
            <a:ext cx="8574496"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3238" y="2337168"/>
            <a:ext cx="8574497" cy="41708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528743" y="186848"/>
            <a:ext cx="492443" cy="7516038"/>
          </a:xfrm>
          <a:prstGeom prst="rect">
            <a:avLst/>
          </a:prstGeom>
          <a:noFill/>
        </p:spPr>
        <p:txBody>
          <a:bodyPr vert="vert" wrap="square" rtlCol="0" anchor="t" anchorCtr="0">
            <a:spAutoFit/>
          </a:bodyPr>
          <a:lstStyle/>
          <a:p>
            <a:r>
              <a:rPr lang="en-US" normalizeH="0" dirty="0" smtClean="0">
                <a:solidFill>
                  <a:srgbClr val="EEDAE3"/>
                </a:solidFill>
                <a:latin typeface="Franklin Gothic Book"/>
              </a:rPr>
              <a:t>ACTIONS</a:t>
            </a:r>
            <a:endParaRPr lang="en-US" normalizeH="0" dirty="0">
              <a:solidFill>
                <a:srgbClr val="EEDAE3"/>
              </a:solidFill>
              <a:latin typeface="Franklin Gothic Book"/>
            </a:endParaRPr>
          </a:p>
        </p:txBody>
      </p:sp>
      <p:sp>
        <p:nvSpPr>
          <p:cNvPr id="4" name="Date Placeholder 3"/>
          <p:cNvSpPr>
            <a:spLocks noGrp="1"/>
          </p:cNvSpPr>
          <p:nvPr>
            <p:ph type="dt" sz="half" idx="2"/>
          </p:nvPr>
        </p:nvSpPr>
        <p:spPr>
          <a:xfrm>
            <a:off x="503238" y="7086619"/>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ED1D9AC-58EA-FF4F-8C5F-4F141A12AC2F}" type="datetimeFigureOut">
              <a:rPr lang="en-US" smtClean="0"/>
              <a:pPr/>
              <a:t>11/20/2014</a:t>
            </a:fld>
            <a:endParaRPr lang="en-US"/>
          </a:p>
        </p:txBody>
      </p:sp>
      <p:sp>
        <p:nvSpPr>
          <p:cNvPr id="5" name="Footer Placeholder 4"/>
          <p:cNvSpPr>
            <a:spLocks noGrp="1"/>
          </p:cNvSpPr>
          <p:nvPr>
            <p:ph type="ftr" sz="quarter" idx="3"/>
          </p:nvPr>
        </p:nvSpPr>
        <p:spPr>
          <a:xfrm>
            <a:off x="3275436" y="7086619"/>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00516" y="7086619"/>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F3401492-6CE6-9544-BC6F-2AC11750C801}" type="slidenum">
              <a:rPr lang="en-US" smtClean="0"/>
              <a:pPr/>
              <a:t>‹#›</a:t>
            </a:fld>
            <a:endParaRPr lang="en-US"/>
          </a:p>
        </p:txBody>
      </p:sp>
    </p:spTree>
    <p:extLst>
      <p:ext uri="{BB962C8B-B14F-4D97-AF65-F5344CB8AC3E}">
        <p14:creationId xmlns:p14="http://schemas.microsoft.com/office/powerpoint/2010/main" xmlns="" val="2977021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9" r:id="rId9"/>
    <p:sldLayoutId id="2147483710" r:id="rId10"/>
    <p:sldLayoutId id="2147483711" r:id="rId11"/>
    <p:sldLayoutId id="2147483712" r:id="rId12"/>
    <p:sldLayoutId id="2147483713" r:id="rId13"/>
  </p:sldLayoutIdLst>
  <p:txStyles>
    <p:titleStyle>
      <a:lvl1pPr algn="l" defTabSz="457200" rtl="0" eaLnBrk="1" latinLnBrk="0" hangingPunct="1">
        <a:spcBef>
          <a:spcPct val="0"/>
        </a:spcBef>
        <a:buNone/>
        <a:defRPr sz="4400" kern="1200">
          <a:solidFill>
            <a:srgbClr val="860038"/>
          </a:solidFill>
          <a:latin typeface="Rockwell"/>
          <a:ea typeface="+mj-ea"/>
          <a:cs typeface="+mj-cs"/>
        </a:defRPr>
      </a:lvl1pPr>
    </p:titleStyle>
    <p:bodyStyle>
      <a:lvl1pPr marL="342900" indent="-342900" algn="l" defTabSz="457200" rtl="0" eaLnBrk="1" latinLnBrk="0" hangingPunct="1">
        <a:spcBef>
          <a:spcPct val="20000"/>
        </a:spcBef>
        <a:buClr>
          <a:schemeClr val="accent3"/>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3">
            <a:lumMod val="20000"/>
            <a:lumOff val="8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3">
            <a:lumMod val="20000"/>
            <a:lumOff val="8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471D0907-1A20-4C51-ACFC-CC3907D56B00}" type="datetimeFigureOut">
              <a:rPr lang="en-US" smtClean="0"/>
              <a:pPr/>
              <a:t>11/20/2014</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3D1EDF9A-F582-4518-9B99-61DE19D50C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screen"/>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3239" y="2427349"/>
            <a:ext cx="8747334" cy="402804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1"/>
          <p:cNvSpPr>
            <a:spLocks noGrp="1"/>
          </p:cNvSpPr>
          <p:nvPr>
            <p:ph type="title"/>
          </p:nvPr>
        </p:nvSpPr>
        <p:spPr>
          <a:xfrm>
            <a:off x="503239" y="964955"/>
            <a:ext cx="8747334" cy="1295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Box 11"/>
          <p:cNvSpPr txBox="1"/>
          <p:nvPr userDrawn="1"/>
        </p:nvSpPr>
        <p:spPr>
          <a:xfrm>
            <a:off x="9528453" y="186848"/>
            <a:ext cx="492443" cy="7516038"/>
          </a:xfrm>
          <a:prstGeom prst="rect">
            <a:avLst/>
          </a:prstGeom>
          <a:noFill/>
        </p:spPr>
        <p:txBody>
          <a:bodyPr vert="vert" wrap="square" rtlCol="0" anchor="t" anchorCtr="0">
            <a:spAutoFit/>
          </a:bodyPr>
          <a:lstStyle/>
          <a:p>
            <a:r>
              <a:rPr lang="en-US" normalizeH="0" dirty="0" smtClean="0">
                <a:solidFill>
                  <a:schemeClr val="accent4">
                    <a:lumMod val="40000"/>
                    <a:lumOff val="60000"/>
                  </a:schemeClr>
                </a:solidFill>
                <a:latin typeface="Franklin Gothic Book"/>
              </a:rPr>
              <a:t>WHAT CAN YOU DO?</a:t>
            </a:r>
            <a:endParaRPr lang="en-US" normalizeH="0" dirty="0">
              <a:solidFill>
                <a:schemeClr val="accent4">
                  <a:lumMod val="40000"/>
                  <a:lumOff val="60000"/>
                </a:schemeClr>
              </a:solidFill>
              <a:latin typeface="Franklin Gothic Book"/>
            </a:endParaRPr>
          </a:p>
        </p:txBody>
      </p:sp>
      <p:sp>
        <p:nvSpPr>
          <p:cNvPr id="2" name="Date Placeholder 1"/>
          <p:cNvSpPr>
            <a:spLocks noGrp="1"/>
          </p:cNvSpPr>
          <p:nvPr>
            <p:ph type="dt" sz="half" idx="2"/>
          </p:nvPr>
        </p:nvSpPr>
        <p:spPr>
          <a:xfrm>
            <a:off x="503238" y="7079278"/>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C6E59A82-E582-8940-B099-174F4B5E53E9}" type="datetimeFigureOut">
              <a:rPr lang="en-US" smtClean="0"/>
              <a:pPr/>
              <a:t>11/20/2014</a:t>
            </a:fld>
            <a:endParaRPr lang="en-US"/>
          </a:p>
        </p:txBody>
      </p:sp>
      <p:sp>
        <p:nvSpPr>
          <p:cNvPr id="4" name="Footer Placeholder 3"/>
          <p:cNvSpPr>
            <a:spLocks noGrp="1"/>
          </p:cNvSpPr>
          <p:nvPr>
            <p:ph type="ftr" sz="quarter" idx="3"/>
          </p:nvPr>
        </p:nvSpPr>
        <p:spPr>
          <a:xfrm>
            <a:off x="3290118" y="7079278"/>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907857" y="7079278"/>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CAC4A054-FAA4-574D-AF22-EC7B279661D3}" type="slidenum">
              <a:rPr lang="en-US" smtClean="0"/>
              <a:pPr/>
              <a:t>‹#›</a:t>
            </a:fld>
            <a:endParaRPr lang="en-US"/>
          </a:p>
        </p:txBody>
      </p:sp>
    </p:spTree>
    <p:extLst>
      <p:ext uri="{BB962C8B-B14F-4D97-AF65-F5344CB8AC3E}">
        <p14:creationId xmlns:p14="http://schemas.microsoft.com/office/powerpoint/2010/main" xmlns="" val="2476912920"/>
      </p:ext>
    </p:extLst>
  </p:cSld>
  <p:clrMap bg1="lt1" tx1="dk1" bg2="lt2" tx2="dk2" accent1="accent1" accent2="accent2" accent3="accent3" accent4="accent4" accent5="accent5" accent6="accent6" hlink="hlink" folHlink="folHlink"/>
  <p:sldLayoutIdLst>
    <p:sldLayoutId id="2147483748" r:id="rId1"/>
    <p:sldLayoutId id="2147483746" r:id="rId2"/>
    <p:sldLayoutId id="2147483750" r:id="rId3"/>
    <p:sldLayoutId id="2147483751" r:id="rId4"/>
    <p:sldLayoutId id="2147483752" r:id="rId5"/>
    <p:sldLayoutId id="2147483754" r:id="rId6"/>
    <p:sldLayoutId id="2147483755" r:id="rId7"/>
    <p:sldLayoutId id="2147483758" r:id="rId8"/>
  </p:sldLayoutIdLst>
  <p:txStyles>
    <p:titleStyle>
      <a:lvl1pPr algn="l" defTabSz="457200" rtl="0" eaLnBrk="1" latinLnBrk="0" hangingPunct="1">
        <a:spcBef>
          <a:spcPct val="0"/>
        </a:spcBef>
        <a:buNone/>
        <a:defRPr sz="4400" kern="1200">
          <a:solidFill>
            <a:srgbClr val="56A0D3"/>
          </a:solidFill>
          <a:latin typeface="Rockwell"/>
          <a:ea typeface="+mj-ea"/>
          <a:cs typeface="+mj-cs"/>
        </a:defRPr>
      </a:lvl1pPr>
    </p:titleStyle>
    <p:bodyStyle>
      <a:lvl1pPr marL="342900" indent="-342900" algn="l" defTabSz="457200" rtl="0" eaLnBrk="1" latinLnBrk="0" hangingPunct="1">
        <a:spcBef>
          <a:spcPct val="20000"/>
        </a:spcBef>
        <a:buClr>
          <a:schemeClr val="accent4">
            <a:lumMod val="75000"/>
          </a:schemeClr>
        </a:buClr>
        <a:buFont typeface="Wingdings" charset="2"/>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chemeClr val="accent4">
            <a:lumMod val="60000"/>
            <a:lumOff val="40000"/>
          </a:schemeClr>
        </a:buClr>
        <a:buSzPct val="100000"/>
        <a:buFont typeface="Wingdings" charset="2"/>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chemeClr val="bg1">
            <a:lumMod val="50000"/>
          </a:schemeClr>
        </a:buClr>
        <a:buFont typeface="Wingdings" charset="2"/>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chemeClr val="accent4">
            <a:lumMod val="75000"/>
          </a:schemeClr>
        </a:buClr>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chemeClr val="accent4">
            <a:lumMod val="60000"/>
            <a:lumOff val="40000"/>
          </a:schemeClr>
        </a:buClr>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hyperlink" Target="http://www.healthyamericans.org/assets/files/TFAH2011FasInFat10.pdf" TargetMode="External"/><Relationship Id="rId3" Type="http://schemas.openxmlformats.org/officeDocument/2006/relationships/hyperlink" Target="http://nces.ed.gov/ccd" TargetMode="External"/><Relationship Id="rId7" Type="http://schemas.openxmlformats.org/officeDocument/2006/relationships/hyperlink" Target="http://www.nasbe.org/healthy_schools/hs/index.php" TargetMode="External"/><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hyperlink" Target="http://apps.nccd.cdc.gov/CDPHPPolicySearch/Default.aspx" TargetMode="External"/><Relationship Id="rId5" Type="http://schemas.openxmlformats.org/officeDocument/2006/relationships/hyperlink" Target="http://www.ncsl.org/issues-research/health/childhood-obesity-2011.aspx" TargetMode="External"/><Relationship Id="rId4" Type="http://schemas.openxmlformats.org/officeDocument/2006/relationships/hyperlink" Target="http://class.cancer.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healthyyouth/physicalactivity/cspap.htm" TargetMode="External"/><Relationship Id="rId2" Type="http://schemas.openxmlformats.org/officeDocument/2006/relationships/notesSlide" Target="../notesSlides/notesSlide24.xml"/><Relationship Id="rId1" Type="http://schemas.openxmlformats.org/officeDocument/2006/relationships/slideLayout" Target="../slideLayouts/slideLayout46.xml"/><Relationship Id="rId6" Type="http://schemas.openxmlformats.org/officeDocument/2006/relationships/hyperlink" Target="http://www.shapeamerica.org/advocacy/positionstatements/pa/loader.cfm?csModule=security/getfile&amp;pageid=4726" TargetMode="External"/><Relationship Id="rId5" Type="http://schemas.openxmlformats.org/officeDocument/2006/relationships/hyperlink" Target="http://www.shapeamerica.org/standards/pe/" TargetMode="External"/><Relationship Id="rId4" Type="http://schemas.openxmlformats.org/officeDocument/2006/relationships/hyperlink" Target="http://www.cdc.gov/healthyyouth/pecat/index.ht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www.saferoutesinfo.org/" TargetMode="External"/><Relationship Id="rId4" Type="http://schemas.openxmlformats.org/officeDocument/2006/relationships/hyperlink" Target="http://www.health.gov/paguidelines/midcourse/pag-mid-course-report-final.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www.bridgingthegapresearch.org/research/district_wellness_polici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hyperlink" Target="http://www.health.gov/paguidelines/midcourse/pag-mid-course-report-final.pdf" TargetMode="External"/><Relationship Id="rId2" Type="http://schemas.openxmlformats.org/officeDocument/2006/relationships/notesSlide" Target="../notesSlides/notesSlide35.xml"/><Relationship Id="rId1" Type="http://schemas.openxmlformats.org/officeDocument/2006/relationships/slideLayout" Target="../slideLayouts/slideLayout46.xml"/><Relationship Id="rId6" Type="http://schemas.openxmlformats.org/officeDocument/2006/relationships/hyperlink" Target="http://www.bridgingthegapresearch.org/research/district_wellness_policies" TargetMode="External"/><Relationship Id="rId5" Type="http://schemas.openxmlformats.org/officeDocument/2006/relationships/hyperlink" Target="http://healthymeals.nal.usda.gov/school-wellness-resources" TargetMode="External"/><Relationship Id="rId4" Type="http://schemas.openxmlformats.org/officeDocument/2006/relationships/hyperlink" Target="http://www.fns.usda.gov/tn/local-school-wellness-polic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hapeamerica.org/advocacy/positionstatements/pa/loader.cfm?csModule=security/getfile&amp;pageid=4630" TargetMode="External"/><Relationship Id="rId2" Type="http://schemas.openxmlformats.org/officeDocument/2006/relationships/notesSlide" Target="../notesSlides/notesSlide36.xml"/><Relationship Id="rId1" Type="http://schemas.openxmlformats.org/officeDocument/2006/relationships/slideLayout" Target="../slideLayouts/slideLayout46.xml"/><Relationship Id="rId5" Type="http://schemas.openxmlformats.org/officeDocument/2006/relationships/hyperlink" Target="http://pediatrics.aappublications.org/content/131/1/183.full.pdf" TargetMode="External"/><Relationship Id="rId4" Type="http://schemas.openxmlformats.org/officeDocument/2006/relationships/hyperlink" Target="http://www.ipausa.org/recess_pages/promoting_reces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2.aap.org/obesity/schools_1.html" TargetMode="External"/><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hyperlink" Target="http://www.shapeamerica.org/advocacy/positionstatements/pa/loader.cfm?csModule=security/getfile&amp;pageid=46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healthyyouth/npao/wellness.htm"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hyperlink" Target="http://www.bridgingthegapresearch.org/research/district_wellness_polici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2.xml"/></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healthyyouth/npao" TargetMode="External"/><Relationship Id="rId7" Type="http://schemas.openxmlformats.org/officeDocument/2006/relationships/hyperlink" Target="http://www.bridgingthegapresearch.org/research/district_wellness_policies" TargetMode="External"/><Relationship Id="rId2" Type="http://schemas.openxmlformats.org/officeDocument/2006/relationships/notesSlide" Target="../notesSlides/notesSlide54.xml"/><Relationship Id="rId1" Type="http://schemas.openxmlformats.org/officeDocument/2006/relationships/slideLayout" Target="../slideLayouts/slideLayout46.xml"/><Relationship Id="rId6" Type="http://schemas.openxmlformats.org/officeDocument/2006/relationships/hyperlink" Target="http://www.fns.usda.gov/school-meals/smart-snacks-schools" TargetMode="External"/><Relationship Id="rId5" Type="http://schemas.openxmlformats.org/officeDocument/2006/relationships/hyperlink" Target="http://www.fns.usda.gov/tn/local-school-wellness-policy" TargetMode="External"/><Relationship Id="rId4" Type="http://schemas.openxmlformats.org/officeDocument/2006/relationships/hyperlink" Target="healthymeals.nal.usda.gov/school-wellness-resourc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cdc.gov/obesity/childhood/basics.html" TargetMode="External"/><Relationship Id="rId2" Type="http://schemas.openxmlformats.org/officeDocument/2006/relationships/notesSlide" Target="../notesSlides/notesSlide55.xml"/><Relationship Id="rId1" Type="http://schemas.openxmlformats.org/officeDocument/2006/relationships/slideLayout" Target="../slideLayouts/slideLayout32.xml"/><Relationship Id="rId4" Type="http://schemas.openxmlformats.org/officeDocument/2006/relationships/hyperlink" Target="http://www2.aap.org/obesity/schools_5.htm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56.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8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8" Type="http://schemas.openxmlformats.org/officeDocument/2006/relationships/hyperlink" Target="http://www.waterinschools.org/index.shtml" TargetMode="External"/><Relationship Id="rId3" Type="http://schemas.openxmlformats.org/officeDocument/2006/relationships/hyperlink" Target="http://www.fns.usda.gov/tn/local-school-wellness-policy" TargetMode="External"/><Relationship Id="rId7" Type="http://schemas.openxmlformats.org/officeDocument/2006/relationships/hyperlink" Target="http://changelabsolutions.org/publications/wellness-policy-water" TargetMode="External"/><Relationship Id="rId2" Type="http://schemas.openxmlformats.org/officeDocument/2006/relationships/notesSlide" Target="../notesSlides/notesSlide64.xml"/><Relationship Id="rId1" Type="http://schemas.openxmlformats.org/officeDocument/2006/relationships/slideLayout" Target="../slideLayouts/slideLayout46.xml"/><Relationship Id="rId6" Type="http://schemas.openxmlformats.org/officeDocument/2006/relationships/hyperlink" Target="http://changelabsolutions.org/sites/default/files/documents/WaterAccess_FactSht_FINAL_20111026.pdf" TargetMode="External"/><Relationship Id="rId5" Type="http://schemas.openxmlformats.org/officeDocument/2006/relationships/hyperlink" Target="http://www.cdc.gov/healthyyouth/npao/wateraccess.htm" TargetMode="External"/><Relationship Id="rId4" Type="http://schemas.openxmlformats.org/officeDocument/2006/relationships/hyperlink" Target="http://www.bridgingthegapresearch.org/research/district_wellness_policies"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hyperlink" Target="http://www.nationalguidelines.org/guideline.cfm?guideNum=5-06" TargetMode="External"/><Relationship Id="rId2" Type="http://schemas.openxmlformats.org/officeDocument/2006/relationships/notesSlide" Target="../notesSlides/notesSlide66.xml"/><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61.xm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2.xml"/><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74.xml"/><Relationship Id="rId1" Type="http://schemas.openxmlformats.org/officeDocument/2006/relationships/slideLayout" Target="../slideLayouts/slideLayout46.xml"/><Relationship Id="rId6" Type="http://schemas.openxmlformats.org/officeDocument/2006/relationships/hyperlink" Target="http://smarterlunchrooms.org/" TargetMode="Externa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cspinet.org/nutritionpolicy/schoolfoodmarketingfacts.pdf" TargetMode="External"/><Relationship Id="rId2" Type="http://schemas.openxmlformats.org/officeDocument/2006/relationships/notesSlide" Target="../notesSlides/notesSlide75.xml"/><Relationship Id="rId1" Type="http://schemas.openxmlformats.org/officeDocument/2006/relationships/slideLayout" Target="../slideLayouts/slideLayout46.xml"/><Relationship Id="rId6" Type="http://schemas.openxmlformats.org/officeDocument/2006/relationships/hyperlink" Target="http://www.actionforhealthykids.org/storage/documents/parent-toolkit/fundraisersf4.pdf" TargetMode="External"/><Relationship Id="rId5" Type="http://schemas.openxmlformats.org/officeDocument/2006/relationships/hyperlink" Target="http://www.ruddrootsparents.org/food-marketing" TargetMode="External"/><Relationship Id="rId4" Type="http://schemas.openxmlformats.org/officeDocument/2006/relationships/hyperlink" Target="http://californiaprojectlean.org/doc.asp?id=174&amp;parentid=20"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cspinet.org/nutritionpolicy/MCPS_foodmarketing_report2008.pdf" TargetMode="External"/><Relationship Id="rId2" Type="http://schemas.openxmlformats.org/officeDocument/2006/relationships/notesSlide" Target="../notesSlides/notesSlide76.xml"/><Relationship Id="rId1" Type="http://schemas.openxmlformats.org/officeDocument/2006/relationships/slideLayout" Target="../slideLayouts/slideLayout32.xml"/><Relationship Id="rId4" Type="http://schemas.openxmlformats.org/officeDocument/2006/relationships/hyperlink" Target="http://www.californiaprojectlean.org/docuserfiles/SchoolMarketingReport2006.pdf"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2.aap.org/obesity/schools_5.html" TargetMode="External"/><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3.xml"/><Relationship Id="rId1" Type="http://schemas.openxmlformats.org/officeDocument/2006/relationships/slideLayout" Target="../slideLayouts/slideLayout6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6.xml"/><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7" Type="http://schemas.openxmlformats.org/officeDocument/2006/relationships/hyperlink" Target="http://www.cdc.gov/healthyweight/assessing/bmi/childrens_bmi/tool_for_schools.html" TargetMode="External"/><Relationship Id="rId2" Type="http://schemas.openxmlformats.org/officeDocument/2006/relationships/notesSlide" Target="../notesSlides/notesSlide87.xml"/><Relationship Id="rId1" Type="http://schemas.openxmlformats.org/officeDocument/2006/relationships/slideLayout" Target="../slideLayouts/slideLayout46.xml"/><Relationship Id="rId6" Type="http://schemas.openxmlformats.org/officeDocument/2006/relationships/hyperlink" Target="http://www.cdc.gov/healthyyouth/obesity/BMI/pdf/BMI_execsumm.pdf" TargetMode="External"/><Relationship Id="rId5" Type="http://schemas.openxmlformats.org/officeDocument/2006/relationships/hyperlink" Target="http://www.cdc.gov/healthyweight/assessing/bmi/childrens_BMI/about_childrens_BMI.html" TargetMode="External"/><Relationship Id="rId4" Type="http://schemas.openxmlformats.org/officeDocument/2006/relationships/hyperlink" Target="http://www.bridgingthegapresearch.org/research/district_wellness_policie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apps.nccd.cdc.gov/dnpabmi/" TargetMode="External"/><Relationship Id="rId2" Type="http://schemas.openxmlformats.org/officeDocument/2006/relationships/notesSlide" Target="../notesSlides/notesSlide88.xml"/><Relationship Id="rId1" Type="http://schemas.openxmlformats.org/officeDocument/2006/relationships/slideLayout" Target="../slideLayouts/slideLayout46.xml"/><Relationship Id="rId5" Type="http://schemas.openxmlformats.org/officeDocument/2006/relationships/hyperlink" Target="http://www.cdc.gov/healthyyouth/npao/strategies.htm" TargetMode="External"/><Relationship Id="rId4" Type="http://schemas.openxmlformats.org/officeDocument/2006/relationships/hyperlink" Target="http://www.heart.org/idc/groups/heart-public/@wcm/@adv/documents/downloadable/ucm_301789.pdf"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notesSlide" Target="../notesSlides/notesSlide89.xml"/><Relationship Id="rId1" Type="http://schemas.openxmlformats.org/officeDocument/2006/relationships/slideLayout" Target="../slideLayouts/slideLayout32.xml"/><Relationship Id="rId5" Type="http://schemas.openxmlformats.org/officeDocument/2006/relationships/hyperlink" Target="http://cwh.berkeley.edu/sites/default/files/primary_pdfs/BMI_report_cards_0.pdf" TargetMode="External"/><Relationship Id="rId4" Type="http://schemas.openxmlformats.org/officeDocument/2006/relationships/hyperlink" Target="http://publichealth.uams.edu/files/2012/06/COPH-Year-7-Report-Sept-2011.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3" Type="http://schemas.openxmlformats.org/officeDocument/2006/relationships/hyperlink" Target="http://www.achi.net/BMIContent/Documents/101007_Height_and_Weight_Measurement_Training_Manual1with_revisions.pdf" TargetMode="External"/><Relationship Id="rId2" Type="http://schemas.openxmlformats.org/officeDocument/2006/relationships/notesSlide" Target="../notesSlides/notesSlide90.xml"/><Relationship Id="rId1" Type="http://schemas.openxmlformats.org/officeDocument/2006/relationships/slideLayout" Target="../slideLayouts/slideLayout32.xml"/><Relationship Id="rId5" Type="http://schemas.openxmlformats.org/officeDocument/2006/relationships/hyperlink" Target="http://www.chadphila.org/files/CHADassets/pdf/health/d1.pdf" TargetMode="External"/><Relationship Id="rId4" Type="http://schemas.openxmlformats.org/officeDocument/2006/relationships/hyperlink" Target="http://health.mo.gov/living/families/schoolhealth/pdf/GuidelinesForGrowth.pdf"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9.xml"/></Relationships>
</file>

<file path=ppt/slides/_rels/slide9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4.xml"/><Relationship Id="rId1" Type="http://schemas.openxmlformats.org/officeDocument/2006/relationships/slideLayout" Target="../slideLayouts/slideLayout61.xml"/></Relationships>
</file>

<file path=ppt/slides/_rels/slide9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5.xml"/><Relationship Id="rId1" Type="http://schemas.openxmlformats.org/officeDocument/2006/relationships/slideLayout" Target="../slideLayouts/slideLayout61.xml"/></Relationships>
</file>

<file path=ppt/slides/_rels/slide96.xml.rels><?xml version="1.0" encoding="UTF-8" standalone="yes"?>
<Relationships xmlns="http://schemas.openxmlformats.org/package/2006/relationships"><Relationship Id="rId3" Type="http://schemas.openxmlformats.org/officeDocument/2006/relationships/hyperlink" Target="http://www.fns.usda.gov/tn/local-school-wellness-policy" TargetMode="External"/><Relationship Id="rId2" Type="http://schemas.openxmlformats.org/officeDocument/2006/relationships/notesSlide" Target="../notesSlides/notesSlide96.xml"/><Relationship Id="rId1" Type="http://schemas.openxmlformats.org/officeDocument/2006/relationships/slideLayout" Target="../slideLayouts/slideLayout46.xml"/><Relationship Id="rId5" Type="http://schemas.openxmlformats.org/officeDocument/2006/relationships/hyperlink" Target="http://www.bridgingthegapresearch.org/research/district_wellness_policies" TargetMode="External"/><Relationship Id="rId4" Type="http://schemas.openxmlformats.org/officeDocument/2006/relationships/hyperlink" Target="http://healthymeals.nal.usda.gov/school-wellness-resources"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www.bridgingthegapresearch.org/" TargetMode="External"/><Relationship Id="rId2" Type="http://schemas.openxmlformats.org/officeDocument/2006/relationships/hyperlink" Target="http://www.cdc.gov/" TargetMode="Externa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School District Wellness Policies: Where do they Stand and What do you Need to Know?</a:t>
            </a:r>
            <a:endParaRPr lang="en-US" dirty="0"/>
          </a:p>
        </p:txBody>
      </p:sp>
      <p:sp>
        <p:nvSpPr>
          <p:cNvPr id="3" name="Subtitle 2"/>
          <p:cNvSpPr>
            <a:spLocks noGrp="1"/>
          </p:cNvSpPr>
          <p:nvPr>
            <p:ph type="subTitle" idx="1"/>
          </p:nvPr>
        </p:nvSpPr>
        <p:spPr>
          <a:xfrm>
            <a:off x="645312" y="3818926"/>
            <a:ext cx="6660847" cy="1998944"/>
          </a:xfrm>
        </p:spPr>
        <p:txBody>
          <a:bodyPr>
            <a:normAutofit lnSpcReduction="10000"/>
          </a:bodyPr>
          <a:lstStyle/>
          <a:p>
            <a:r>
              <a:rPr lang="en-US" dirty="0" smtClean="0"/>
              <a:t>A Presentation to Accompany the May, 2014 CDC and Bridging the Gap Local School Wellness Policy Briefs</a:t>
            </a:r>
            <a:br>
              <a:rPr lang="en-US" dirty="0" smtClean="0"/>
            </a:br>
            <a:endParaRPr lang="en-US" dirty="0" smtClean="0"/>
          </a:p>
          <a:p>
            <a:r>
              <a:rPr lang="en-US" dirty="0" smtClean="0"/>
              <a:t>July, 2014</a:t>
            </a:r>
            <a:endParaRPr lang="en-US" dirty="0"/>
          </a:p>
        </p:txBody>
      </p:sp>
    </p:spTree>
    <p:extLst>
      <p:ext uri="{BB962C8B-B14F-4D97-AF65-F5344CB8AC3E}">
        <p14:creationId xmlns:p14="http://schemas.microsoft.com/office/powerpoint/2010/main" xmlns="" val="1904918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
        <p:nvSpPr>
          <p:cNvPr id="5" name="TextBox 4"/>
          <p:cNvSpPr txBox="1"/>
          <p:nvPr/>
        </p:nvSpPr>
        <p:spPr>
          <a:xfrm>
            <a:off x="5905500" y="3263900"/>
            <a:ext cx="3327400" cy="3785652"/>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buFont typeface="Arial" pitchFamily="34" charset="0"/>
              <a:buChar char="•"/>
            </a:pPr>
            <a:r>
              <a:rPr lang="en-US" sz="1600" dirty="0" smtClean="0"/>
              <a:t>National Cancer Institute’s Classification of Laws Associated with School Students (CLASS) system</a:t>
            </a:r>
            <a:r>
              <a:rPr lang="en-US" sz="1600" baseline="30000" dirty="0" smtClean="0"/>
              <a:t>4</a:t>
            </a:r>
            <a:endParaRPr lang="en-US" sz="1600" dirty="0" smtClean="0"/>
          </a:p>
          <a:p>
            <a:pPr>
              <a:buFont typeface="Arial" pitchFamily="34" charset="0"/>
              <a:buChar char="•"/>
            </a:pPr>
            <a:r>
              <a:rPr lang="en-US" sz="1600" dirty="0" smtClean="0"/>
              <a:t>National Conference of State Legislatures Childhood Obesity Legislative Tracking database</a:t>
            </a:r>
            <a:r>
              <a:rPr lang="en-US" sz="1600" baseline="30000" dirty="0" smtClean="0"/>
              <a:t>5</a:t>
            </a:r>
            <a:r>
              <a:rPr lang="en-US" sz="1600" dirty="0" smtClean="0"/>
              <a:t> </a:t>
            </a:r>
          </a:p>
          <a:p>
            <a:pPr>
              <a:buFont typeface="Arial" pitchFamily="34" charset="0"/>
              <a:buChar char="•"/>
            </a:pPr>
            <a:r>
              <a:rPr lang="en-US" sz="1600" dirty="0" smtClean="0"/>
              <a:t>Centers for Disease Control and Prevention’s Chronic Disease State Policy Tracking System</a:t>
            </a:r>
            <a:r>
              <a:rPr lang="en-US" sz="1600" baseline="30000" dirty="0" smtClean="0"/>
              <a:t>6</a:t>
            </a:r>
            <a:r>
              <a:rPr lang="en-US" sz="1600" dirty="0" smtClean="0"/>
              <a:t> </a:t>
            </a:r>
          </a:p>
          <a:p>
            <a:pPr>
              <a:buFont typeface="Arial" pitchFamily="34" charset="0"/>
              <a:buChar char="•"/>
            </a:pPr>
            <a:r>
              <a:rPr lang="en-US" sz="1600" dirty="0" smtClean="0"/>
              <a:t>National Association of State Boards of Education School Health Policy Database</a:t>
            </a:r>
            <a:r>
              <a:rPr lang="en-US" sz="1600" baseline="30000" dirty="0" smtClean="0"/>
              <a:t>7</a:t>
            </a:r>
            <a:r>
              <a:rPr lang="en-US" sz="1600" dirty="0" smtClean="0"/>
              <a:t> </a:t>
            </a:r>
          </a:p>
          <a:p>
            <a:pPr>
              <a:buFont typeface="Arial" pitchFamily="34" charset="0"/>
              <a:buChar char="•"/>
            </a:pPr>
            <a:r>
              <a:rPr lang="en-US" sz="1600" dirty="0" smtClean="0"/>
              <a:t>Trust for America’s Health annual </a:t>
            </a:r>
            <a:r>
              <a:rPr lang="en-US" sz="1600" i="1" dirty="0" smtClean="0"/>
              <a:t>F as in FAT</a:t>
            </a:r>
            <a:r>
              <a:rPr lang="en-US" sz="1600" baseline="30000" dirty="0" smtClean="0"/>
              <a:t>8</a:t>
            </a:r>
            <a:r>
              <a:rPr lang="en-US" sz="1600" i="1" dirty="0" smtClean="0"/>
              <a:t> </a:t>
            </a:r>
            <a:r>
              <a:rPr lang="en-US" sz="1600" dirty="0" smtClean="0"/>
              <a:t>compilation</a:t>
            </a:r>
            <a:endParaRPr lang="en-US" sz="1600" dirty="0"/>
          </a:p>
        </p:txBody>
      </p:sp>
      <p:cxnSp>
        <p:nvCxnSpPr>
          <p:cNvPr id="7" name="Straight Arrow Connector 6"/>
          <p:cNvCxnSpPr/>
          <p:nvPr/>
        </p:nvCxnSpPr>
        <p:spPr>
          <a:xfrm>
            <a:off x="5041899" y="6870700"/>
            <a:ext cx="787399" cy="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coding</a:t>
            </a:r>
            <a:endParaRPr lang="en-US" dirty="0"/>
          </a:p>
        </p:txBody>
      </p:sp>
      <p:sp>
        <p:nvSpPr>
          <p:cNvPr id="4" name="Text Placeholder 3"/>
          <p:cNvSpPr>
            <a:spLocks noGrp="1"/>
          </p:cNvSpPr>
          <p:nvPr>
            <p:ph type="body" sz="quarter" idx="13"/>
          </p:nvPr>
        </p:nvSpPr>
        <p:spPr/>
        <p:txBody>
          <a:bodyPr>
            <a:normAutofit fontScale="92500" lnSpcReduction="20000"/>
          </a:bodyPr>
          <a:lstStyle/>
          <a:p>
            <a:r>
              <a:rPr lang="en-US" dirty="0" smtClean="0"/>
              <a:t>District policies and state laws analyzed by two trained analysts </a:t>
            </a:r>
          </a:p>
          <a:p>
            <a:r>
              <a:rPr lang="en-US" dirty="0" smtClean="0"/>
              <a:t>Strong policy provisions</a:t>
            </a:r>
          </a:p>
          <a:p>
            <a:pPr lvl="1"/>
            <a:r>
              <a:rPr lang="en-US" dirty="0" smtClean="0"/>
              <a:t>Required</a:t>
            </a:r>
          </a:p>
          <a:p>
            <a:pPr lvl="1"/>
            <a:r>
              <a:rPr lang="en-US" dirty="0" smtClean="0"/>
              <a:t>Specified implementation plan or strategy</a:t>
            </a:r>
          </a:p>
          <a:p>
            <a:pPr lvl="1"/>
            <a:r>
              <a:rPr lang="en-US" dirty="0" smtClean="0"/>
              <a:t>Banned competitive foods or met Institute of Medicine (IOM) competitive food standards </a:t>
            </a:r>
          </a:p>
          <a:p>
            <a:r>
              <a:rPr lang="en-US" dirty="0" smtClean="0"/>
              <a:t>Weak policy provisions</a:t>
            </a:r>
          </a:p>
          <a:p>
            <a:pPr lvl="1"/>
            <a:r>
              <a:rPr lang="en-US" dirty="0" smtClean="0"/>
              <a:t>Vague terms, suggestions, recommendations</a:t>
            </a:r>
          </a:p>
          <a:p>
            <a:pPr lvl="1"/>
            <a:r>
              <a:rPr lang="en-US" dirty="0" smtClean="0"/>
              <a:t>Contained exceptions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99195"/>
            <a:ext cx="8551952" cy="1295400"/>
          </a:xfrm>
        </p:spPr>
        <p:txBody>
          <a:bodyPr>
            <a:normAutofit fontScale="90000"/>
          </a:bodyPr>
          <a:lstStyle/>
          <a:p>
            <a:r>
              <a:rPr lang="en-US" sz="2800" dirty="0" smtClean="0"/>
              <a:t>References for slide set accompanying the</a:t>
            </a:r>
            <a:br>
              <a:rPr lang="en-US" sz="2800" dirty="0" smtClean="0"/>
            </a:br>
            <a:r>
              <a:rPr lang="en-US" sz="2800" i="1" dirty="0" smtClean="0"/>
              <a:t>Methods </a:t>
            </a:r>
            <a:r>
              <a:rPr lang="en-US" sz="2800" i="1" dirty="0" smtClean="0">
                <a:latin typeface="Georgia" pitchFamily="18" charset="0"/>
              </a:rPr>
              <a:t>Document for the CDC and Bridging the Gap Local School Wellness Policy Briefs</a:t>
            </a:r>
            <a:r>
              <a:rPr lang="en-US" sz="2800" dirty="0" smtClean="0">
                <a:latin typeface="Georgia" pitchFamily="18" charset="0"/>
              </a:rPr>
              <a:t> </a:t>
            </a:r>
            <a:endParaRPr lang="en-US" sz="2800" dirty="0"/>
          </a:p>
        </p:txBody>
      </p:sp>
      <p:sp>
        <p:nvSpPr>
          <p:cNvPr id="2" name="Text Placeholder 1"/>
          <p:cNvSpPr>
            <a:spLocks noGrp="1"/>
          </p:cNvSpPr>
          <p:nvPr>
            <p:ph idx="1"/>
          </p:nvPr>
        </p:nvSpPr>
        <p:spPr>
          <a:xfrm>
            <a:off x="503239" y="1894596"/>
            <a:ext cx="8551952" cy="5214864"/>
          </a:xfrm>
        </p:spPr>
        <p:txBody>
          <a:bodyPr>
            <a:normAutofit fontScale="55000" lnSpcReduction="20000"/>
          </a:bodyPr>
          <a:lstStyle/>
          <a:p>
            <a:pPr marL="514350" lvl="0" indent="-514350">
              <a:buFont typeface="+mj-lt"/>
              <a:buAutoNum type="arabicPeriod"/>
            </a:pPr>
            <a:r>
              <a:rPr lang="en-US" dirty="0" smtClean="0"/>
              <a:t>Child Nutrition and WIC Reauthorization Act, Pub. L. No. 108-265, § 204, 118 Stat. 729, 780-781 (2004).</a:t>
            </a:r>
          </a:p>
          <a:p>
            <a:pPr marL="514350" lvl="0" indent="-514350">
              <a:buFont typeface="+mj-lt"/>
              <a:buAutoNum type="arabicPeriod"/>
            </a:pPr>
            <a:r>
              <a:rPr lang="en-US" dirty="0" smtClean="0"/>
              <a:t>Healthy, Hunger-Free Kids Act of 2010, Pub. L. No. 111-296, § 204, 124 Stat. 3183, 3236-3238 (2010).</a:t>
            </a:r>
          </a:p>
          <a:p>
            <a:pPr marL="514350" lvl="0" indent="-514350">
              <a:buFont typeface="+mj-lt"/>
              <a:buAutoNum type="arabicPeriod"/>
            </a:pPr>
            <a:r>
              <a:rPr lang="en-US" dirty="0" smtClean="0"/>
              <a:t>National Center for Education Statistics. Common Core of Data. Available at: </a:t>
            </a:r>
            <a:r>
              <a:rPr lang="en-US" u="sng" dirty="0" smtClean="0">
                <a:hlinkClick r:id="rId3"/>
              </a:rPr>
              <a:t>http://nces.ed.gov/ccd</a:t>
            </a:r>
            <a:r>
              <a:rPr lang="en-US" u="sng" dirty="0" smtClean="0"/>
              <a:t>.</a:t>
            </a:r>
            <a:r>
              <a:rPr lang="en-US" dirty="0" smtClean="0"/>
              <a:t> </a:t>
            </a:r>
          </a:p>
          <a:p>
            <a:pPr marL="514350" lvl="0" indent="-514350">
              <a:buFont typeface="+mj-lt"/>
              <a:buAutoNum type="arabicPeriod"/>
            </a:pPr>
            <a:r>
              <a:rPr lang="en-US" dirty="0" smtClean="0"/>
              <a:t>National Cancer Institute. Classification of Laws Associated with School Students. Available at: </a:t>
            </a:r>
            <a:r>
              <a:rPr lang="en-US" u="sng" dirty="0" smtClean="0">
                <a:hlinkClick r:id="rId4"/>
              </a:rPr>
              <a:t>http://class.cancer.gov/</a:t>
            </a:r>
            <a:r>
              <a:rPr lang="en-US" u="sng" dirty="0" smtClean="0"/>
              <a:t>.</a:t>
            </a:r>
            <a:r>
              <a:rPr lang="en-US" dirty="0" smtClean="0"/>
              <a:t> </a:t>
            </a:r>
          </a:p>
          <a:p>
            <a:pPr marL="514350" lvl="0" indent="-514350">
              <a:buFont typeface="+mj-lt"/>
              <a:buAutoNum type="arabicPeriod"/>
            </a:pPr>
            <a:r>
              <a:rPr lang="en-US" dirty="0" smtClean="0"/>
              <a:t>National Conference of State Legislatures. Childhood Obesity – 2011 Update of Legislative Policy Options. Available at: </a:t>
            </a:r>
            <a:r>
              <a:rPr lang="en-US" u="sng" dirty="0" smtClean="0">
                <a:hlinkClick r:id="rId5"/>
              </a:rPr>
              <a:t>http://www.ncsl.org/issues-research/health/childhood-obesity-2011.aspx</a:t>
            </a:r>
            <a:r>
              <a:rPr lang="en-US" u="sng" dirty="0" smtClean="0"/>
              <a:t>.</a:t>
            </a:r>
            <a:r>
              <a:rPr lang="en-US" dirty="0" smtClean="0"/>
              <a:t> </a:t>
            </a:r>
          </a:p>
          <a:p>
            <a:pPr marL="514350" lvl="0" indent="-514350">
              <a:buFont typeface="+mj-lt"/>
              <a:buAutoNum type="arabicPeriod"/>
            </a:pPr>
            <a:r>
              <a:rPr lang="en-US" dirty="0" smtClean="0"/>
              <a:t>Centers for Disease Control and Prevention. Chronic Disease State Policy Tracking System. </a:t>
            </a:r>
            <a:r>
              <a:rPr lang="en-US" u="sng" dirty="0" smtClean="0">
                <a:hlinkClick r:id="rId6"/>
              </a:rPr>
              <a:t>http://apps.nccd.cdc.gov/CDPHPPolicySearch/Default.aspx</a:t>
            </a:r>
            <a:r>
              <a:rPr lang="en-US" u="sng" dirty="0" smtClean="0"/>
              <a:t>.</a:t>
            </a:r>
            <a:r>
              <a:rPr lang="en-US" dirty="0" smtClean="0"/>
              <a:t> </a:t>
            </a:r>
          </a:p>
          <a:p>
            <a:pPr marL="514350" lvl="0" indent="-514350">
              <a:buFont typeface="+mj-lt"/>
              <a:buAutoNum type="arabicPeriod"/>
            </a:pPr>
            <a:r>
              <a:rPr lang="en-US" dirty="0" smtClean="0"/>
              <a:t>National Association of State Boards of Education. State School Health Policy Database. Available at: </a:t>
            </a:r>
            <a:r>
              <a:rPr lang="en-US" u="sng" dirty="0" smtClean="0">
                <a:hlinkClick r:id="rId7"/>
              </a:rPr>
              <a:t>http://www.nasbe.org/healthy_schools/hs/index.php</a:t>
            </a:r>
            <a:r>
              <a:rPr lang="en-US" u="sng" dirty="0" smtClean="0"/>
              <a:t>.</a:t>
            </a:r>
            <a:r>
              <a:rPr lang="en-US" dirty="0" smtClean="0"/>
              <a:t> </a:t>
            </a:r>
          </a:p>
          <a:p>
            <a:pPr marL="514350" lvl="0" indent="-514350">
              <a:buFont typeface="+mj-lt"/>
              <a:buAutoNum type="arabicPeriod"/>
            </a:pPr>
            <a:r>
              <a:rPr lang="en-US" dirty="0" smtClean="0"/>
              <a:t>Trust for America’s Health. F as in Fat: How Obesity Threatens America’s Future, 2011. Available at: </a:t>
            </a:r>
            <a:r>
              <a:rPr lang="en-US" u="sng" dirty="0" smtClean="0">
                <a:hlinkClick r:id="rId8"/>
              </a:rPr>
              <a:t>http://www.healthyamericans.org/assets/files/TFAH2011FasInFat10.pdf</a:t>
            </a:r>
            <a:r>
              <a:rPr lang="en-US" u="sng" dirty="0" smtClean="0"/>
              <a:t>.</a:t>
            </a:r>
            <a:r>
              <a:rPr lang="en-US" dirty="0" smtClean="0"/>
              <a:t>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for Supporting Quality Physical Education and Physical Activity in Schools</a:t>
            </a:r>
            <a:endParaRPr lang="en-US" sz="32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Supporting Quality Physical Education and Physical Activity in Schools'"/>
          <p:cNvPicPr>
            <a:picLocks noGrp="1" noChangeAspect="1"/>
          </p:cNvPicPr>
          <p:nvPr>
            <p:ph type="pic" sz="quarter" idx="10"/>
          </p:nvPr>
        </p:nvPicPr>
        <p:blipFill>
          <a:blip r:embed="rId3" cstate="screen"/>
          <a:stretch>
            <a:fillRect/>
          </a:stretch>
        </p:blipFill>
        <p:spPr>
          <a:xfrm>
            <a:off x="3434485" y="2422525"/>
            <a:ext cx="3189431" cy="4127500"/>
          </a:xfrm>
        </p:spPr>
      </p:pic>
      <p:sp>
        <p:nvSpPr>
          <p:cNvPr id="6" name="Rectangle 5"/>
          <p:cNvSpPr/>
          <p:nvPr/>
        </p:nvSpPr>
        <p:spPr>
          <a:xfrm>
            <a:off x="452033" y="6778625"/>
            <a:ext cx="5029200" cy="738664"/>
          </a:xfrm>
          <a:prstGeom prst="rect">
            <a:avLst/>
          </a:prstGeom>
        </p:spPr>
        <p:txBody>
          <a:bodyPr>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 Strategies For Supporting Quality Physical Education and Physical Activity in Schools.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physical education (PE) and physical activity (PA)</a:t>
            </a:r>
          </a:p>
          <a:p>
            <a:r>
              <a:rPr lang="en-US" dirty="0" smtClean="0">
                <a:solidFill>
                  <a:schemeClr val="tx1"/>
                </a:solidFill>
              </a:rPr>
              <a:t>Summarizes the range of actions taken by public school districts relative to PE/PA</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5016132"/>
          </a:xfrm>
        </p:spPr>
        <p:txBody>
          <a:bodyPr>
            <a:normAutofit/>
          </a:bodyPr>
          <a:lstStyle/>
          <a:p>
            <a:r>
              <a:rPr lang="en-US" dirty="0" smtClean="0"/>
              <a:t>Physically active kids are healthier kids.</a:t>
            </a:r>
            <a:r>
              <a:rPr lang="en-US" baseline="30000" dirty="0" smtClean="0"/>
              <a:t>1</a:t>
            </a:r>
            <a:endParaRPr lang="en-US" dirty="0" smtClean="0"/>
          </a:p>
          <a:p>
            <a:r>
              <a:rPr lang="en-US" dirty="0" smtClean="0"/>
              <a:t>Opportunities for physical activity programs</a:t>
            </a:r>
          </a:p>
          <a:p>
            <a:pPr lvl="1"/>
            <a:r>
              <a:rPr lang="en-US" dirty="0" smtClean="0"/>
              <a:t>During the school day</a:t>
            </a:r>
          </a:p>
          <a:p>
            <a:pPr lvl="2"/>
            <a:r>
              <a:rPr lang="en-US" dirty="0" smtClean="0"/>
              <a:t>Physical education</a:t>
            </a:r>
          </a:p>
          <a:p>
            <a:pPr lvl="2"/>
            <a:r>
              <a:rPr lang="en-US" dirty="0" smtClean="0"/>
              <a:t>Recess</a:t>
            </a:r>
          </a:p>
          <a:p>
            <a:pPr lvl="2"/>
            <a:r>
              <a:rPr lang="en-US" dirty="0" smtClean="0"/>
              <a:t>Activity breaks</a:t>
            </a:r>
          </a:p>
          <a:p>
            <a:pPr lvl="1"/>
            <a:r>
              <a:rPr lang="en-US" dirty="0" smtClean="0"/>
              <a:t>Outside of school hours</a:t>
            </a:r>
          </a:p>
          <a:p>
            <a:pPr lvl="2"/>
            <a:r>
              <a:rPr lang="en-US" dirty="0" smtClean="0"/>
              <a:t>Community use of facilities</a:t>
            </a:r>
          </a:p>
          <a:p>
            <a:pPr lvl="2"/>
            <a:r>
              <a:rPr lang="en-US" dirty="0" smtClean="0"/>
              <a:t>Walking or biking to school</a:t>
            </a:r>
          </a:p>
        </p:txBody>
      </p:sp>
      <p:pic>
        <p:nvPicPr>
          <p:cNvPr id="7" name="Picture 6" descr="Image of a young boys playing soccer"/>
          <p:cNvPicPr>
            <a:picLocks noChangeAspect="1"/>
          </p:cNvPicPr>
          <p:nvPr/>
        </p:nvPicPr>
        <p:blipFill>
          <a:blip r:embed="rId3" cstate="screen"/>
          <a:stretch>
            <a:fillRect/>
          </a:stretch>
        </p:blipFill>
        <p:spPr>
          <a:xfrm>
            <a:off x="5956854" y="3979543"/>
            <a:ext cx="2425146" cy="2328910"/>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993900"/>
            <a:ext cx="8958262" cy="5321300"/>
          </a:xfrm>
        </p:spPr>
        <p:txBody>
          <a:bodyPr>
            <a:normAutofit/>
          </a:bodyPr>
          <a:lstStyle/>
          <a:p>
            <a:r>
              <a:rPr lang="en-US" dirty="0" smtClean="0"/>
              <a:t>The US Department of Health and Human Services recommends that youth engage in a minimum of 60 minutes of PA each day.</a:t>
            </a:r>
            <a:r>
              <a:rPr lang="en-US" baseline="30000" dirty="0" smtClean="0"/>
              <a:t>2</a:t>
            </a:r>
            <a:r>
              <a:rPr lang="en-US" dirty="0" smtClean="0"/>
              <a:t>   </a:t>
            </a:r>
          </a:p>
          <a:p>
            <a:r>
              <a:rPr lang="en-US" dirty="0" smtClean="0"/>
              <a:t>Federal wellness policy requirement</a:t>
            </a:r>
            <a:r>
              <a:rPr lang="en-US" baseline="30000" dirty="0" smtClean="0"/>
              <a:t>3,4</a:t>
            </a:r>
            <a:r>
              <a:rPr lang="en-US" dirty="0" smtClean="0"/>
              <a:t> to include goals for PA</a:t>
            </a:r>
          </a:p>
          <a:p>
            <a:r>
              <a:rPr lang="en-US" dirty="0" smtClean="0"/>
              <a:t> Recommended policies and practices that support PA</a:t>
            </a:r>
            <a:r>
              <a:rPr lang="en-US" baseline="30000" dirty="0" smtClean="0"/>
              <a:t>2,5-13</a:t>
            </a:r>
            <a:endParaRPr lang="en-US" dirty="0" smtClean="0"/>
          </a:p>
          <a:p>
            <a:pPr lvl="1"/>
            <a:r>
              <a:rPr lang="en-US" dirty="0" smtClean="0"/>
              <a:t>Requiring PE</a:t>
            </a:r>
          </a:p>
          <a:p>
            <a:pPr lvl="1"/>
            <a:r>
              <a:rPr lang="en-US" dirty="0" smtClean="0"/>
              <a:t>Allowing recess</a:t>
            </a:r>
          </a:p>
          <a:p>
            <a:pPr lvl="1"/>
            <a:r>
              <a:rPr lang="en-US" dirty="0" smtClean="0"/>
              <a:t>Supporting safe routes to school</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3455"/>
            <a:ext cx="9398000" cy="786043"/>
          </a:xfrm>
        </p:spPr>
        <p:txBody>
          <a:bodyPr>
            <a:noAutofit/>
          </a:bodyPr>
          <a:lstStyle/>
          <a:p>
            <a:r>
              <a:rPr lang="en-US" sz="3200" dirty="0" smtClean="0"/>
              <a:t>What Actions have School Districts Taken? </a:t>
            </a:r>
            <a:br>
              <a:rPr lang="en-US" sz="3200" dirty="0" smtClean="0"/>
            </a:br>
            <a:r>
              <a:rPr lang="en-US" sz="3200" dirty="0" smtClean="0"/>
              <a:t>PE Requirements</a:t>
            </a:r>
            <a:endParaRPr lang="en-US" sz="3200" dirty="0"/>
          </a:p>
        </p:txBody>
      </p:sp>
      <p:pic>
        <p:nvPicPr>
          <p:cNvPr id="6" name="Picture 5" descr="Percentage of District Policies that Address Number of Minutes per Week of Physical Education, SY 2011-12.&#10;Bar graph showing percent of districts nationwide. Elementary school. No policy 68.97 percent. Recommended policy (also includes required policies that do not meet AAHPERD standards) 26.89 percent. Required policy (meets AAHPERD standard) 4.14 percent. Middle school. No policy 72.18 percent. Recommended policy (also includes required policies that do not meet AAHPERD standards) 24.96 percent. Required policy (meets AAHPERD standard) 2.856 percent. High school. No policy 79.43 percent. Recommended policy (also includes required policies that do not meet AAHPERD standards) 18.29 percent. Required policy (meets AAHPERD standard) 2.276 percent.&#10;N=668 districts, weighted to represent districts nationwide. Source: Bridging the Gap Research Program, 2014.&#10;"/>
          <p:cNvPicPr>
            <a:picLocks noChangeAspect="1"/>
          </p:cNvPicPr>
          <p:nvPr/>
        </p:nvPicPr>
        <p:blipFill>
          <a:blip r:embed="rId3"/>
          <a:stretch>
            <a:fillRect/>
          </a:stretch>
        </p:blipFill>
        <p:spPr>
          <a:xfrm>
            <a:off x="731875" y="1641577"/>
            <a:ext cx="8594650" cy="55408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9" y="2337168"/>
            <a:ext cx="6761162" cy="5181232"/>
          </a:xfrm>
        </p:spPr>
        <p:txBody>
          <a:bodyPr>
            <a:normAutofit/>
          </a:bodyPr>
          <a:lstStyle/>
          <a:p>
            <a:r>
              <a:rPr lang="en-US" dirty="0" smtClean="0"/>
              <a:t>Only 19% of districts </a:t>
            </a:r>
            <a:r>
              <a:rPr lang="en-US" i="1" dirty="0" smtClean="0"/>
              <a:t>required</a:t>
            </a:r>
            <a:r>
              <a:rPr lang="en-US" dirty="0" smtClean="0"/>
              <a:t> specific PE graduation requirements.</a:t>
            </a:r>
          </a:p>
          <a:p>
            <a:pPr>
              <a:buNone/>
            </a:pPr>
            <a:endParaRPr lang="en-US" dirty="0" smtClean="0"/>
          </a:p>
          <a:p>
            <a:r>
              <a:rPr lang="en-US" dirty="0" smtClean="0"/>
              <a:t>Nearly 80% of district policies did not include specific PE graduation requirements. </a:t>
            </a:r>
          </a:p>
        </p:txBody>
      </p:sp>
      <p:sp>
        <p:nvSpPr>
          <p:cNvPr id="3" name="Title 2"/>
          <p:cNvSpPr>
            <a:spLocks noGrp="1"/>
          </p:cNvSpPr>
          <p:nvPr>
            <p:ph type="title"/>
          </p:nvPr>
        </p:nvSpPr>
        <p:spPr>
          <a:xfrm>
            <a:off x="152400" y="710955"/>
            <a:ext cx="9385300" cy="1295400"/>
          </a:xfrm>
        </p:spPr>
        <p:txBody>
          <a:bodyPr>
            <a:normAutofit/>
          </a:bodyPr>
          <a:lstStyle/>
          <a:p>
            <a:r>
              <a:rPr lang="en-US" sz="3100" dirty="0" smtClean="0"/>
              <a:t>What Actions Have School Districts Taken? </a:t>
            </a:r>
            <a:br>
              <a:rPr lang="en-US" sz="3100" dirty="0" smtClean="0"/>
            </a:br>
            <a:r>
              <a:rPr lang="en-US" sz="3100" dirty="0" smtClean="0"/>
              <a:t>PE Graduation Requirements, SY 2011–12</a:t>
            </a:r>
            <a:endParaRPr lang="en-US" sz="3100" dirty="0"/>
          </a:p>
        </p:txBody>
      </p:sp>
      <p:pic>
        <p:nvPicPr>
          <p:cNvPr id="4" name="Picture 3" descr="Image of a smiling teenage girl holding a basketball"/>
          <p:cNvPicPr>
            <a:picLocks noChangeAspect="1"/>
          </p:cNvPicPr>
          <p:nvPr/>
        </p:nvPicPr>
        <p:blipFill>
          <a:blip r:embed="rId3" cstate="screen"/>
          <a:stretch>
            <a:fillRect/>
          </a:stretch>
        </p:blipFill>
        <p:spPr>
          <a:xfrm>
            <a:off x="6642654" y="2006355"/>
            <a:ext cx="2425146" cy="2541486"/>
          </a:xfrm>
          <a:prstGeom prst="ellipse">
            <a:avLst/>
          </a:prstGeom>
          <a:ln w="114300" cmpd="thickThin">
            <a:solidFill>
              <a:schemeClr val="accent6"/>
            </a:solidFill>
          </a:ln>
        </p:spPr>
      </p:pic>
      <p:sp>
        <p:nvSpPr>
          <p:cNvPr id="6" name="TextBox 5"/>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543755"/>
            <a:ext cx="9334500" cy="786043"/>
          </a:xfrm>
        </p:spPr>
        <p:txBody>
          <a:bodyPr>
            <a:noAutofit/>
          </a:bodyPr>
          <a:lstStyle/>
          <a:p>
            <a:r>
              <a:rPr lang="en-US" sz="3100" dirty="0" smtClean="0"/>
              <a:t>What Actions Have School Districts Taken?</a:t>
            </a:r>
            <a:br>
              <a:rPr lang="en-US" sz="3100" dirty="0" smtClean="0"/>
            </a:br>
            <a:r>
              <a:rPr lang="en-US" sz="3100" dirty="0" smtClean="0"/>
              <a:t>Quality PE Components</a:t>
            </a:r>
            <a:endParaRPr lang="en-US" sz="3100" dirty="0"/>
          </a:p>
        </p:txBody>
      </p:sp>
      <p:pic>
        <p:nvPicPr>
          <p:cNvPr id="6" name="Picture 5" descr="Percentage of Districts that Required, Recommended, or had No Policy Regarding Quality PE Components, SY 2011-12.&#10;Bar graph showing percent of districts nationwide. PE teaches physically active lifestyle. No policy 29.06 percent. Recommended policy 10.2 percent. Required policy 60.74 percent. PE taught by state licensed/credentialed teacher. No policy 65.02 percent. Recommended policy 4.81 percent. Required policy 30.17 percent. Training for PE teachers. No policy 81.86 percent. Recommended policy 3.9 percent. Required policy 14.24 percent. 50% of PE time devoted to MVPA. No policy 59.43 percent. Recommended policy 29.35 percent. Required policy 11.22 percent. Safe and adequate PE equipment/facilities. No policy 77.07 percent. Recommended policy 14.22 percent. Required policy 8.715 percent. Prohibits waiver from PE. No policy 90.57 percent. Recommended policy 1.458 percent. Required policy 7.976 percent.&#10;N=668 districts, weighted to represent districts nationwide. Source: Bridging the Gap Research Program, 2014.&#10;"/>
          <p:cNvPicPr>
            <a:picLocks noChangeAspect="1"/>
          </p:cNvPicPr>
          <p:nvPr/>
        </p:nvPicPr>
        <p:blipFill>
          <a:blip r:embed="rId3"/>
          <a:stretch>
            <a:fillRect/>
          </a:stretch>
        </p:blipFill>
        <p:spPr>
          <a:xfrm>
            <a:off x="296789" y="1471671"/>
            <a:ext cx="8984762" cy="60406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Purpose</a:t>
            </a:r>
            <a:endParaRPr lang="en-US" dirty="0"/>
          </a:p>
        </p:txBody>
      </p:sp>
      <p:sp>
        <p:nvSpPr>
          <p:cNvPr id="3" name="Content Placeholder 2"/>
          <p:cNvSpPr>
            <a:spLocks noGrp="1"/>
          </p:cNvSpPr>
          <p:nvPr>
            <p:ph idx="1"/>
          </p:nvPr>
        </p:nvSpPr>
        <p:spPr>
          <a:xfrm>
            <a:off x="503238" y="2337168"/>
            <a:ext cx="8747335" cy="5092332"/>
          </a:xfrm>
        </p:spPr>
        <p:txBody>
          <a:bodyPr>
            <a:normAutofit lnSpcReduction="10000"/>
          </a:bodyPr>
          <a:lstStyle/>
          <a:p>
            <a:r>
              <a:rPr lang="en-US" dirty="0" smtClean="0"/>
              <a:t>Accompany CDC and Bridging the Gap (BTG) local school wellness policy research briefs</a:t>
            </a:r>
          </a:p>
          <a:p>
            <a:pPr lvl="1"/>
            <a:r>
              <a:rPr lang="en-US" dirty="0" smtClean="0"/>
              <a:t>Contains content pulled directly from briefs</a:t>
            </a:r>
          </a:p>
          <a:p>
            <a:r>
              <a:rPr lang="en-US" dirty="0" smtClean="0"/>
              <a:t>Serve as a communications tool for stakeholders</a:t>
            </a:r>
          </a:p>
          <a:p>
            <a:pPr lvl="1"/>
            <a:r>
              <a:rPr lang="en-US" dirty="0" smtClean="0"/>
              <a:t>Entire slide set</a:t>
            </a:r>
          </a:p>
          <a:p>
            <a:pPr lvl="1"/>
            <a:r>
              <a:rPr lang="en-US" dirty="0" smtClean="0"/>
              <a:t>Specific topic area slide set(s)</a:t>
            </a:r>
          </a:p>
          <a:p>
            <a:pPr lvl="1"/>
            <a:r>
              <a:rPr lang="en-US" dirty="0" smtClean="0"/>
              <a:t>Specific slide(s)/chart(s)/figure(s)</a:t>
            </a:r>
          </a:p>
          <a:p>
            <a:r>
              <a:rPr lang="en-US" dirty="0" smtClean="0"/>
              <a:t>Aid stakeholders in presenting content from briefs in a meaningful and impactful way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492955"/>
            <a:ext cx="9359899" cy="786043"/>
          </a:xfrm>
        </p:spPr>
        <p:txBody>
          <a:bodyPr>
            <a:noAutofit/>
          </a:bodyPr>
          <a:lstStyle/>
          <a:p>
            <a:r>
              <a:rPr lang="en-US" sz="3100" dirty="0" smtClean="0"/>
              <a:t>What Actions Have School Districts Taken?</a:t>
            </a:r>
            <a:br>
              <a:rPr lang="en-US" sz="3100" dirty="0" smtClean="0"/>
            </a:br>
            <a:r>
              <a:rPr lang="en-US" sz="3100" dirty="0" smtClean="0"/>
              <a:t>PA Opportunities During the School Day</a:t>
            </a:r>
            <a:endParaRPr lang="en-US" sz="3100" dirty="0"/>
          </a:p>
        </p:txBody>
      </p:sp>
      <p:pic>
        <p:nvPicPr>
          <p:cNvPr id="5" name="Picture 4" descr="Percentage of Districts that Required, Recommended, or had No Policy Regarding Physical Activity Opportunities during the School Day, SY 2011-12.&#10;Bar graph showing percent of districts nationwide. PA goals. No policy 6.427 percent. Recommended policy 4.95 percent. Required policy 88.62 percent. PA opportunities throughout the day. No policy 48.77 percent. Recommended policy 37.74 percent. Required policy 13.49 percent. Daily recess. No policy 60.36 percent. Recommended policy 17.47 percent. Required policy 22.17 percent. Less than daily recess. No policy 83.16 percent. Recommended policy 9.571 percent. Required policy 7.266 percent.&#10;N=668 districts, weighted to represent districts nationwide. Source: Bridging the Gap Research Program, 2014.&#10;"/>
          <p:cNvPicPr>
            <a:picLocks noChangeAspect="1"/>
          </p:cNvPicPr>
          <p:nvPr/>
        </p:nvPicPr>
        <p:blipFill>
          <a:blip r:embed="rId3"/>
          <a:stretch>
            <a:fillRect/>
          </a:stretch>
        </p:blipFill>
        <p:spPr>
          <a:xfrm>
            <a:off x="228216" y="1466337"/>
            <a:ext cx="9167627" cy="602844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810455"/>
            <a:ext cx="9359900" cy="786043"/>
          </a:xfrm>
        </p:spPr>
        <p:txBody>
          <a:bodyPr>
            <a:noAutofit/>
          </a:bodyPr>
          <a:lstStyle/>
          <a:p>
            <a:r>
              <a:rPr lang="en-US" sz="3100" dirty="0" smtClean="0"/>
              <a:t>What Actions Have School Districts Taken?</a:t>
            </a:r>
            <a:br>
              <a:rPr lang="en-US" sz="3100" dirty="0" smtClean="0"/>
            </a:br>
            <a:r>
              <a:rPr lang="en-US" sz="3100" dirty="0" smtClean="0"/>
              <a:t>PA Opportunities Beyond the School Day</a:t>
            </a:r>
            <a:endParaRPr lang="en-US" sz="3100" dirty="0"/>
          </a:p>
        </p:txBody>
      </p:sp>
      <p:pic>
        <p:nvPicPr>
          <p:cNvPr id="6" name="Picture 5" descr="Percentage of Districts that Required, Recommended, or had No Policy Regarding Opportunities for Physical Activity beyond the School Day, SY 2011-12.&#10;Bar graph showing percent of districts nationwide. Community use policies. No policy 70.86 percent. Recommended policy 10.5 percent. Required policy 18.64 percent. PA opportunities before/after school. No policy 87.24 percent. Recommended policy 7.951 percent. Required policy 4.811 percent. Safe routes to school. No policy 83.93 percent. Recommended policy 7.353 percent. Required policy 8.714 percent.&#10;N=668 districts, weighted to represent districts nationwide. Source: Bridging the Gap Research Program, 2014.&#10;"/>
          <p:cNvPicPr>
            <a:picLocks noChangeAspect="1"/>
          </p:cNvPicPr>
          <p:nvPr/>
        </p:nvPicPr>
        <p:blipFill>
          <a:blip r:embed="rId3"/>
          <a:stretch>
            <a:fillRect/>
          </a:stretch>
        </p:blipFill>
        <p:spPr>
          <a:xfrm>
            <a:off x="107067" y="1906000"/>
            <a:ext cx="9387065" cy="57663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Supporting the PE and PA Environment</a:t>
            </a:r>
            <a:endParaRPr lang="en-US" sz="3600" dirty="0"/>
          </a:p>
        </p:txBody>
      </p:sp>
      <p:sp>
        <p:nvSpPr>
          <p:cNvPr id="5" name="Text Placeholder 4"/>
          <p:cNvSpPr>
            <a:spLocks noGrp="1"/>
          </p:cNvSpPr>
          <p:nvPr>
            <p:ph type="body" sz="quarter" idx="13"/>
          </p:nvPr>
        </p:nvSpPr>
        <p:spPr>
          <a:xfrm>
            <a:off x="503238" y="2532676"/>
            <a:ext cx="8777393" cy="4884123"/>
          </a:xfrm>
        </p:spPr>
        <p:txBody>
          <a:bodyPr>
            <a:normAutofit/>
          </a:bodyPr>
          <a:lstStyle/>
          <a:p>
            <a:r>
              <a:rPr lang="en-US" dirty="0" smtClean="0"/>
              <a:t>Provide districts with professional development and technical assistance for revising district wellness and PE and PA policies</a:t>
            </a:r>
          </a:p>
          <a:p>
            <a:r>
              <a:rPr lang="en-US" dirty="0" smtClean="0"/>
              <a:t>Assist districts with monitoring and reporting on the implementation of district wellness policies</a:t>
            </a:r>
          </a:p>
          <a:p>
            <a:r>
              <a:rPr lang="en-US" dirty="0" smtClean="0"/>
              <a:t>Partner with key organizations such as the state SHAPE America affiliate and state AFHK team to support the implementation of PE and PA policies and practices</a:t>
            </a:r>
          </a:p>
          <a:p>
            <a:r>
              <a:rPr lang="en-US" dirty="0" smtClean="0"/>
              <a:t>Provide professional development opportunities for district PE staff</a:t>
            </a:r>
          </a:p>
          <a:p>
            <a:endParaRPr lang="en-US" dirty="0" smtClean="0"/>
          </a:p>
          <a:p>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3,6-12</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24336"/>
            <a:ext cx="8777393" cy="786043"/>
          </a:xfrm>
        </p:spPr>
        <p:txBody>
          <a:bodyPr>
            <a:normAutofit/>
          </a:bodyPr>
          <a:lstStyle/>
          <a:p>
            <a:r>
              <a:rPr lang="en-US" sz="3600" dirty="0" smtClean="0"/>
              <a:t>Supporting the PE and PA Environment</a:t>
            </a:r>
            <a:endParaRPr lang="en-US" sz="3600" dirty="0"/>
          </a:p>
        </p:txBody>
      </p:sp>
      <p:sp>
        <p:nvSpPr>
          <p:cNvPr id="4" name="Text Placeholder 3"/>
          <p:cNvSpPr>
            <a:spLocks noGrp="1"/>
          </p:cNvSpPr>
          <p:nvPr>
            <p:ph type="body" sz="quarter" idx="13"/>
          </p:nvPr>
        </p:nvSpPr>
        <p:spPr>
          <a:xfrm>
            <a:off x="503238" y="2240576"/>
            <a:ext cx="8777393" cy="4947623"/>
          </a:xfrm>
        </p:spPr>
        <p:txBody>
          <a:bodyPr>
            <a:noAutofit/>
          </a:bodyPr>
          <a:lstStyle/>
          <a:p>
            <a:r>
              <a:rPr lang="en-US" sz="2000" dirty="0" smtClean="0"/>
              <a:t>Create a school health council or wellness committee that includes district and community stakeholders to implement activities that align with wellness policy goals</a:t>
            </a:r>
          </a:p>
          <a:p>
            <a:r>
              <a:rPr lang="en-US" sz="2000" dirty="0" smtClean="0"/>
              <a:t>Require quality PE for all students that aligns with national and state recommendations and standards</a:t>
            </a:r>
          </a:p>
          <a:p>
            <a:r>
              <a:rPr lang="en-US" sz="2000" dirty="0" smtClean="0"/>
              <a:t>Prohibit waivers allowing students to be exempted from taking PE for participation in interscholastic and intramural sports </a:t>
            </a:r>
          </a:p>
          <a:p>
            <a:r>
              <a:rPr lang="en-US" sz="2000" dirty="0" smtClean="0"/>
              <a:t>Require that state licensed or credentialed teachers instruct all PE classes</a:t>
            </a:r>
          </a:p>
          <a:p>
            <a:r>
              <a:rPr lang="en-US" sz="2000" dirty="0" smtClean="0"/>
              <a:t>Provide ongoing professional development for PE teachers, as well as for other teachers, to incorporate PA as part of non-PE classroom exercises</a:t>
            </a:r>
          </a:p>
          <a:p>
            <a:r>
              <a:rPr lang="en-US" sz="2000" dirty="0" smtClean="0"/>
              <a:t>Offer daily recess for elementary school students</a:t>
            </a:r>
          </a:p>
          <a:p>
            <a:r>
              <a:rPr lang="en-US" sz="2000" dirty="0" smtClean="0"/>
              <a:t>Increase opportunities for children, their families, and the community to be physically active by opening up school facilities outside of school hours</a:t>
            </a:r>
          </a:p>
          <a:p>
            <a:endParaRPr lang="en-US" sz="2000" dirty="0"/>
          </a:p>
        </p:txBody>
      </p:sp>
      <p:sp>
        <p:nvSpPr>
          <p:cNvPr id="3" name="Content Placeholder 2"/>
          <p:cNvSpPr>
            <a:spLocks noGrp="1"/>
          </p:cNvSpPr>
          <p:nvPr>
            <p:ph type="body" idx="1"/>
          </p:nvPr>
        </p:nvSpPr>
        <p:spPr>
          <a:xfrm>
            <a:off x="508818" y="1513205"/>
            <a:ext cx="8771812" cy="401879"/>
          </a:xfrm>
        </p:spPr>
        <p:txBody>
          <a:bodyPr>
            <a:normAutofit fontScale="77500" lnSpcReduction="20000"/>
          </a:bodyPr>
          <a:lstStyle/>
          <a:p>
            <a:r>
              <a:rPr lang="en-US" sz="3000" dirty="0" smtClean="0"/>
              <a:t>School districts and schools can</a:t>
            </a:r>
            <a:r>
              <a:rPr lang="en-US" sz="3000" baseline="30000" dirty="0" smtClean="0"/>
              <a:t>3,6-12</a:t>
            </a:r>
            <a:endParaRPr lang="en-US" sz="3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8" y="1851660"/>
            <a:ext cx="8835072" cy="5772150"/>
          </a:xfrm>
        </p:spPr>
        <p:txBody>
          <a:bodyPr>
            <a:noAutofit/>
          </a:bodyPr>
          <a:lstStyle/>
          <a:p>
            <a:pPr>
              <a:spcAft>
                <a:spcPts val="600"/>
              </a:spcAft>
            </a:pPr>
            <a:r>
              <a:rPr lang="en-US" sz="2000" dirty="0" smtClean="0"/>
              <a:t>Centers for Disease Control and Prevention. Comprehensive School Physical Activity Programs: A Guide for Schools. </a:t>
            </a:r>
            <a:br>
              <a:rPr lang="en-US" sz="2000" dirty="0" smtClean="0"/>
            </a:br>
            <a:r>
              <a:rPr lang="en-US" sz="2000" u="sng" dirty="0" smtClean="0">
                <a:hlinkClick r:id="rId3"/>
              </a:rPr>
              <a:t>http://www.cdc.gov/healthyyouth/physicalactivity/cspap.htm</a:t>
            </a:r>
            <a:r>
              <a:rPr lang="en-US" sz="2000" u="sng" dirty="0" smtClean="0"/>
              <a:t>.</a:t>
            </a:r>
          </a:p>
          <a:p>
            <a:pPr lvl="0">
              <a:spcAft>
                <a:spcPts val="600"/>
              </a:spcAft>
            </a:pPr>
            <a:r>
              <a:rPr lang="en-US" sz="2000" dirty="0" smtClean="0"/>
              <a:t>Centers for Disease Control and Prevention. Adolescent and School Health. Physical Education Curriculum Analysis Tool (PECAT). </a:t>
            </a:r>
            <a:br>
              <a:rPr lang="en-US" sz="2000" dirty="0" smtClean="0"/>
            </a:br>
            <a:r>
              <a:rPr lang="en-US" sz="2000" u="sng" dirty="0" smtClean="0">
                <a:hlinkClick r:id="rId4"/>
              </a:rPr>
              <a:t>http://www.cdc.gov/healthyyouth/pecat/index.htm</a:t>
            </a:r>
            <a:r>
              <a:rPr lang="en-US" sz="2000" u="sng" dirty="0" smtClean="0"/>
              <a:t>.</a:t>
            </a:r>
            <a:endParaRPr lang="en-US" sz="2000" dirty="0" smtClean="0"/>
          </a:p>
          <a:p>
            <a:pPr>
              <a:spcAft>
                <a:spcPts val="600"/>
              </a:spcAft>
            </a:pPr>
            <a:r>
              <a:rPr lang="en-US" sz="2000" dirty="0" smtClean="0"/>
              <a:t>American Alliance for Health, Physical Education, Recreation and Dance. National Physical Education Standards. </a:t>
            </a:r>
            <a:br>
              <a:rPr lang="en-US" sz="2000" dirty="0" smtClean="0"/>
            </a:br>
            <a:r>
              <a:rPr lang="en-US" sz="2000" u="sng" dirty="0" smtClean="0">
                <a:hlinkClick r:id="rId5"/>
              </a:rPr>
              <a:t>http://www.shapeamerica.org/standards/pe/</a:t>
            </a:r>
            <a:r>
              <a:rPr lang="en-US" sz="2000" u="sng" dirty="0" smtClean="0"/>
              <a:t>.</a:t>
            </a:r>
            <a:r>
              <a:rPr lang="en-US" sz="2000" dirty="0" smtClean="0"/>
              <a:t>  </a:t>
            </a:r>
          </a:p>
          <a:p>
            <a:r>
              <a:rPr lang="en-US" sz="2000" dirty="0" smtClean="0"/>
              <a:t>American Alliance for Health, Physical Education, Recreation and Dance. Comprehensive School Physical Activity Programs: Helping All Students Achieve 60 Minutes of Physical Activity Each Day.   </a:t>
            </a:r>
            <a:br>
              <a:rPr lang="en-US" sz="2000" dirty="0" smtClean="0"/>
            </a:br>
            <a:r>
              <a:rPr lang="en-US" sz="2000" u="sng" dirty="0" smtClean="0">
                <a:hlinkClick r:id="rId6"/>
              </a:rPr>
              <a:t>http://www.shapeamerica.org/advocacy/positionstatements/pa/loader.cfm?csModule=security/getfile&amp;pageid=4726</a:t>
            </a:r>
            <a:r>
              <a:rPr lang="en-US" sz="2000" u="sng" dirty="0" smtClean="0"/>
              <a:t>.</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93455"/>
            <a:ext cx="8536922" cy="1295400"/>
          </a:xfrm>
        </p:spPr>
        <p:txBody>
          <a:bodyPr>
            <a:noAutofit/>
          </a:bodyPr>
          <a:lstStyle/>
          <a:p>
            <a:r>
              <a:rPr lang="en-US" sz="2600" dirty="0" smtClean="0"/>
              <a:t>Cont’d: Resources for slide set accompanying the brief</a:t>
            </a:r>
            <a:r>
              <a:rPr lang="en-US" sz="2800" dirty="0" smtClean="0"/>
              <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8" y="1851660"/>
            <a:ext cx="8536923" cy="5772150"/>
          </a:xfrm>
        </p:spPr>
        <p:txBody>
          <a:bodyPr>
            <a:noAutofit/>
          </a:bodyPr>
          <a:lstStyle/>
          <a:p>
            <a:pPr>
              <a:spcAft>
                <a:spcPts val="600"/>
              </a:spcAft>
            </a:pPr>
            <a:r>
              <a:rPr lang="en-US" sz="2000" dirty="0" smtClean="0"/>
              <a:t>American Alliance for Health, Physical Education, Recreation and Dance.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US Department of Health and Human Services. Physical Activity Guidelines for Americans Midcourse Report: Strategies to Increase Physical Activity among Youth. </a:t>
            </a:r>
            <a:r>
              <a:rPr lang="en-US" sz="1800" u="sng" dirty="0" smtClean="0">
                <a:hlinkClick r:id="rId4"/>
              </a:rPr>
              <a:t>http://www.health.gov/paguidelines/midcourse/pag-mid-course-report-final.pdf</a:t>
            </a:r>
            <a:r>
              <a:rPr lang="en-US" sz="1800" dirty="0" smtClean="0"/>
              <a:t>.</a:t>
            </a:r>
            <a:endParaRPr lang="en-US" sz="2000" dirty="0" smtClean="0"/>
          </a:p>
          <a:p>
            <a:pPr lvl="0">
              <a:spcAft>
                <a:spcPts val="600"/>
              </a:spcAft>
            </a:pPr>
            <a:r>
              <a:rPr lang="en-US" sz="2000" dirty="0" smtClean="0"/>
              <a:t>Safe Routes. National Center for Safe Routes to School. </a:t>
            </a:r>
            <a:br>
              <a:rPr lang="en-US" sz="2000" dirty="0" smtClean="0"/>
            </a:br>
            <a:r>
              <a:rPr lang="en-US" sz="1800" u="sng" dirty="0" smtClean="0">
                <a:hlinkClick r:id="rId5"/>
              </a:rPr>
              <a:t>http://www.saferoutesinfo.org</a:t>
            </a:r>
            <a:r>
              <a:rPr lang="en-US" sz="1800" u="sng" dirty="0" smtClean="0"/>
              <a:t>.</a:t>
            </a:r>
            <a:r>
              <a:rPr lang="en-US" sz="1800" dirty="0" smtClean="0"/>
              <a:t> </a:t>
            </a:r>
            <a:endParaRPr lang="en-US" sz="2000" dirty="0" smtClean="0"/>
          </a:p>
          <a:p>
            <a:pPr>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9" y="1817370"/>
            <a:ext cx="8551952" cy="5772150"/>
          </a:xfrm>
        </p:spPr>
        <p:txBody>
          <a:bodyPr>
            <a:noAutofit/>
          </a:bodyPr>
          <a:lstStyle/>
          <a:p>
            <a:pPr lvl="0">
              <a:buFont typeface="+mj-lt"/>
              <a:buAutoNum type="arabicPeriod"/>
            </a:pPr>
            <a:r>
              <a:rPr lang="en-US" sz="1800" dirty="0" smtClean="0"/>
              <a:t>U.S. Department of Health and Human Services. Physical Activity Guidelines Advisory Committee Report. Washington, DC: U.S. Department of Health and Human Services; 2008.</a:t>
            </a:r>
          </a:p>
          <a:p>
            <a:pPr lvl="0">
              <a:buFont typeface="+mj-lt"/>
              <a:buAutoNum type="arabicPeriod"/>
            </a:pPr>
            <a:r>
              <a:rPr lang="en-US" sz="1800" dirty="0" smtClean="0"/>
              <a:t>Physical Activity Guidelines for Americans Midcourse Report Subcommittee of the President’s Council on Fitness, Sports &amp; Nutrition. Physical Activity Guidelines for Americans Midcourse Report: Strategies to Increase Physical Activity among Youth.</a:t>
            </a:r>
            <a:r>
              <a:rPr lang="en-US" sz="1800" i="1" dirty="0" smtClean="0"/>
              <a:t> </a:t>
            </a:r>
            <a:r>
              <a:rPr lang="en-US" sz="1800" dirty="0" smtClean="0"/>
              <a:t>Washington, DC: U.S. Department of Health and Human Services; 2012.</a:t>
            </a:r>
          </a:p>
          <a:p>
            <a:pPr lvl="0">
              <a:buFont typeface="+mj-lt"/>
              <a:buAutoNum type="arabicPeriod"/>
            </a:pPr>
            <a:r>
              <a:rPr lang="en-US" sz="1800" dirty="0" smtClean="0"/>
              <a:t>Child Nutrition and WIC Reauthorization Act, Pub. L. No. 108-265, § 204, 118 Stat. 729, 780-781 (2004).</a:t>
            </a:r>
          </a:p>
          <a:p>
            <a:pPr lvl="0">
              <a:buFont typeface="+mj-lt"/>
              <a:buAutoNum type="arabicPeriod"/>
            </a:pPr>
            <a:r>
              <a:rPr lang="en-US" sz="1800" dirty="0" smtClean="0"/>
              <a:t>Healthy, Hunger-Free Kids Act of 2010, Pub. L. No. 111-296, § 204, 124 Stat. 3183, 3236-3238 (2010).</a:t>
            </a:r>
          </a:p>
          <a:p>
            <a:pPr lvl="0">
              <a:buFont typeface="+mj-lt"/>
              <a:buAutoNum type="arabicPeriod"/>
            </a:pPr>
            <a:r>
              <a:rPr lang="en-US" sz="1800" dirty="0" smtClean="0"/>
              <a:t>Centers for Disease Control and Prevention. School health guidelines to promote healthy eating and physical activity. MMWR 2011;60:1–76.</a:t>
            </a:r>
          </a:p>
          <a:p>
            <a:pPr lvl="0">
              <a:buFont typeface="+mj-lt"/>
              <a:buAutoNum type="arabicPeriod"/>
            </a:pPr>
            <a:r>
              <a:rPr lang="en-US" sz="1800" dirty="0" smtClean="0"/>
              <a:t>American Academy of Pediatrics. Policy Statement: The Crucial Role of Recess in School. Pediatrics 2013;131:183-188.</a:t>
            </a:r>
          </a:p>
          <a:p>
            <a:pPr lvl="0">
              <a:buFont typeface="+mj-lt"/>
              <a:buAutoNum type="arabicPeriod"/>
            </a:pPr>
            <a:r>
              <a:rPr lang="en-US" sz="1800" dirty="0" smtClean="0"/>
              <a:t>Centers for Disease Control and Prevention. Recommended Community Strategies and Measurements to Prevent Childhood Obesity in the United States. MMWR 2009; 58.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70595"/>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Supporting Quality Physical Education and Physical Activity in Schools</a:t>
            </a:r>
            <a:endParaRPr lang="en-US" sz="2800" dirty="0"/>
          </a:p>
        </p:txBody>
      </p:sp>
      <p:sp>
        <p:nvSpPr>
          <p:cNvPr id="2" name="Text Placeholder 1"/>
          <p:cNvSpPr>
            <a:spLocks noGrp="1"/>
          </p:cNvSpPr>
          <p:nvPr>
            <p:ph idx="1"/>
          </p:nvPr>
        </p:nvSpPr>
        <p:spPr>
          <a:xfrm>
            <a:off x="503239" y="1817370"/>
            <a:ext cx="8551952" cy="5772150"/>
          </a:xfrm>
        </p:spPr>
        <p:txBody>
          <a:bodyPr>
            <a:noAutofit/>
          </a:bodyPr>
          <a:lstStyle/>
          <a:p>
            <a:pPr marL="457200" lvl="0" indent="-45720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http://www2.aap.org/obesity/schools_1.html</a:t>
            </a:r>
            <a:r>
              <a:rPr lang="en-US" sz="2000" dirty="0" smtClean="0"/>
              <a:t>.</a:t>
            </a:r>
          </a:p>
          <a:p>
            <a:pPr lvl="0">
              <a:buFont typeface="+mj-lt"/>
              <a:buAutoNum type="arabicPeriod" startAt="8"/>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8"/>
            </a:pPr>
            <a:r>
              <a:rPr lang="en-US" sz="2000" dirty="0" smtClean="0"/>
              <a:t>Institute of Medicine</a:t>
            </a:r>
            <a:r>
              <a:rPr lang="en-US" sz="2000" i="1" dirty="0" smtClean="0"/>
              <a:t>. Local Government Actions to Prevent Childhood Obesity.</a:t>
            </a:r>
            <a:r>
              <a:rPr lang="en-US" sz="2000" dirty="0" smtClean="0"/>
              <a:t> Washington, DC: The National Academies Press; 2009. </a:t>
            </a:r>
          </a:p>
          <a:p>
            <a:pPr lvl="0">
              <a:buFont typeface="+mj-lt"/>
              <a:buAutoNum type="arabicPeriod" startAt="8"/>
            </a:pPr>
            <a:r>
              <a:rPr lang="en-US" sz="2000" dirty="0" smtClean="0"/>
              <a:t>Institute of Medicine. Physical Activity and Physical Education in the School Environment. Washington, DC: The National Academies Press; 2013. </a:t>
            </a:r>
          </a:p>
          <a:p>
            <a:pPr lvl="0">
              <a:buFont typeface="+mj-lt"/>
              <a:buAutoNum type="arabicPeriod" startAt="8"/>
            </a:pPr>
            <a:r>
              <a:rPr lang="en-US" sz="2000" dirty="0" smtClean="0"/>
              <a:t>Institute of Medicine. Educating the Student Body: Taking Physical Activity and Physical Education to School. Washington D.C.: The National Academies Press, 2013.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to Support Recess in Elementary Schools</a:t>
            </a:r>
            <a:endParaRPr lang="en-US" sz="40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6" name="Picture Placeholder 5" descr="Front cover of CDC &amp; BTG wellness policy brief, 'Strategies for Supporting Recess in Elementary Schools'"/>
          <p:cNvPicPr>
            <a:picLocks noGrp="1" noChangeAspect="1"/>
          </p:cNvPicPr>
          <p:nvPr>
            <p:ph type="pic" sz="quarter" idx="10"/>
          </p:nvPr>
        </p:nvPicPr>
        <p:blipFill>
          <a:blip r:embed="rId3" cstate="screen"/>
          <a:stretch>
            <a:fillRect/>
          </a:stretch>
        </p:blipFill>
        <p:spPr>
          <a:xfrm>
            <a:off x="3434485" y="2479675"/>
            <a:ext cx="3189431" cy="4127500"/>
          </a:xfrm>
        </p:spPr>
      </p:pic>
      <p:sp>
        <p:nvSpPr>
          <p:cNvPr id="5" name="Rectangle 4"/>
          <p:cNvSpPr/>
          <p:nvPr/>
        </p:nvSpPr>
        <p:spPr>
          <a:xfrm>
            <a:off x="446088" y="6778625"/>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Supporting Recess in Elementary Schools. </a:t>
            </a:r>
            <a:r>
              <a:rPr lang="en-US" sz="1050" dirty="0" smtClean="0">
                <a:latin typeface="Georgia" pitchFamily="18" charset="0"/>
              </a:rPr>
              <a:t>Atlanta, GA: U.S. Department of Health and Human Services; 2014.</a:t>
            </a:r>
            <a:endParaRPr lang="en-US" sz="1050" dirty="0">
              <a:latin typeface="Georgia" pitchFamily="18" charset="0"/>
            </a:endParaRPr>
          </a:p>
        </p:txBody>
      </p:sp>
    </p:spTree>
    <p:extLst>
      <p:ext uri="{BB962C8B-B14F-4D97-AF65-F5344CB8AC3E}">
        <p14:creationId xmlns:p14="http://schemas.microsoft.com/office/powerpoint/2010/main" xmlns="" val="562077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school recess policy opportunities exist, and where policies are well-established</a:t>
            </a:r>
          </a:p>
          <a:p>
            <a:r>
              <a:rPr lang="en-US" dirty="0" smtClean="0">
                <a:solidFill>
                  <a:schemeClr val="tx1"/>
                </a:solidFill>
              </a:rPr>
              <a:t>Summarizes actions taken by school districts and states relative to recess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Suggested Presentation Citation	</a:t>
            </a:r>
            <a:endParaRPr lang="en-US" dirty="0"/>
          </a:p>
        </p:txBody>
      </p:sp>
      <p:sp>
        <p:nvSpPr>
          <p:cNvPr id="5" name="Text Placeholder 4"/>
          <p:cNvSpPr>
            <a:spLocks noGrp="1"/>
          </p:cNvSpPr>
          <p:nvPr>
            <p:ph type="body" idx="1"/>
          </p:nvPr>
        </p:nvSpPr>
        <p:spPr>
          <a:xfrm>
            <a:off x="503238" y="1830080"/>
            <a:ext cx="8818562" cy="401879"/>
          </a:xfrm>
        </p:spPr>
        <p:txBody>
          <a:bodyPr>
            <a:normAutofit fontScale="85000" lnSpcReduction="10000"/>
          </a:bodyPr>
          <a:lstStyle/>
          <a:p>
            <a:r>
              <a:rPr lang="en-US" dirty="0" smtClean="0"/>
              <a:t>For slides, Content and/or figures from this Slide set:</a:t>
            </a:r>
            <a:endParaRPr lang="en-US" dirty="0"/>
          </a:p>
        </p:txBody>
      </p:sp>
      <p:sp>
        <p:nvSpPr>
          <p:cNvPr id="6" name="Text Placeholder 5"/>
          <p:cNvSpPr>
            <a:spLocks noGrp="1"/>
          </p:cNvSpPr>
          <p:nvPr>
            <p:ph type="body" sz="quarter" idx="13"/>
          </p:nvPr>
        </p:nvSpPr>
        <p:spPr>
          <a:xfrm>
            <a:off x="266700" y="2337169"/>
            <a:ext cx="8780975" cy="4254132"/>
          </a:xfrm>
        </p:spPr>
        <p:txBody>
          <a:bodyPr>
            <a:normAutofit fontScale="92500" lnSpcReduction="20000"/>
          </a:bodyPr>
          <a:lstStyle/>
          <a:p>
            <a:pPr algn="ctr">
              <a:buNone/>
            </a:pPr>
            <a:endParaRPr lang="en-US" dirty="0" smtClean="0"/>
          </a:p>
          <a:p>
            <a:pPr algn="ctr">
              <a:buNone/>
            </a:pPr>
            <a:r>
              <a:rPr lang="en-US" dirty="0" smtClean="0"/>
              <a:t>Centers for Disease Control and Prevention and Bridging the Gap Research Program. </a:t>
            </a:r>
            <a:r>
              <a:rPr lang="en-US" i="1" dirty="0" smtClean="0"/>
              <a:t>School District Wellness Policies: Where do they Stand and What do you Need to Know?: A Presentation to Accompany the May, 2014 </a:t>
            </a:r>
            <a:br>
              <a:rPr lang="en-US" i="1" dirty="0" smtClean="0"/>
            </a:br>
            <a:r>
              <a:rPr lang="en-US" i="1" dirty="0" smtClean="0"/>
              <a:t>CDC and Bridging the Gap Local School Wellness Policy Briefs. </a:t>
            </a:r>
            <a:r>
              <a:rPr lang="en-US" dirty="0" smtClean="0"/>
              <a:t>2014. Available at: </a:t>
            </a:r>
            <a:r>
              <a:rPr lang="en-US" sz="2600" u="sng" dirty="0" smtClean="0">
                <a:hlinkClick r:id="rId3"/>
              </a:rPr>
              <a:t>http://www.cdc.gov/healthyyouth/npao/wellness.htm</a:t>
            </a:r>
            <a:r>
              <a:rPr lang="en-US" sz="2600" u="sng" dirty="0" smtClean="0"/>
              <a:t/>
            </a:r>
            <a:br>
              <a:rPr lang="en-US" sz="2600" u="sng" dirty="0" smtClean="0"/>
            </a:br>
            <a:r>
              <a:rPr lang="en-US" sz="2600" u="sng" dirty="0" smtClean="0">
                <a:hlinkClick r:id="rId4"/>
              </a:rPr>
              <a:t>http://www.bridgingthegapresearch.org/research/district_wellness_policies/</a:t>
            </a:r>
            <a:r>
              <a:rPr lang="en-US" sz="2600" u="sng" dirty="0" smtClean="0"/>
              <a:t>.</a:t>
            </a:r>
          </a:p>
          <a:p>
            <a:pPr algn="ctr">
              <a:buNone/>
            </a:pPr>
            <a:endParaRPr lang="en-US" sz="2600" dirty="0" smtClean="0"/>
          </a:p>
          <a:p>
            <a:pPr algn="ctr">
              <a:buNone/>
            </a:pP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a:xfrm>
            <a:off x="503238" y="2337168"/>
            <a:ext cx="8747335" cy="4939932"/>
          </a:xfrm>
        </p:spPr>
        <p:txBody>
          <a:bodyPr>
            <a:normAutofit/>
          </a:bodyPr>
          <a:lstStyle/>
          <a:p>
            <a:r>
              <a:rPr lang="en-US" dirty="0" smtClean="0"/>
              <a:t>Recess </a:t>
            </a:r>
          </a:p>
          <a:p>
            <a:pPr lvl="1"/>
            <a:r>
              <a:rPr lang="en-US" dirty="0" smtClean="0"/>
              <a:t>Provides students with a break from their structured school day</a:t>
            </a:r>
          </a:p>
          <a:p>
            <a:pPr lvl="1"/>
            <a:r>
              <a:rPr lang="en-US" dirty="0" smtClean="0"/>
              <a:t>Can improve children’s physical, social, and emotional well-being</a:t>
            </a:r>
            <a:r>
              <a:rPr lang="en-US" baseline="30000" dirty="0" smtClean="0"/>
              <a:t>1,2</a:t>
            </a:r>
          </a:p>
          <a:p>
            <a:pPr lvl="1"/>
            <a:r>
              <a:rPr lang="en-US" dirty="0" smtClean="0"/>
              <a:t>Can enhance learning</a:t>
            </a:r>
            <a:r>
              <a:rPr lang="en-US" baseline="30000" dirty="0" smtClean="0"/>
              <a:t>3</a:t>
            </a:r>
          </a:p>
          <a:p>
            <a:pPr lvl="1"/>
            <a:r>
              <a:rPr lang="en-US" dirty="0" smtClean="0"/>
              <a:t>Helps children meet the goal of 60 minutes of PA per day</a:t>
            </a:r>
            <a:r>
              <a:rPr lang="en-US" baseline="30000" dirty="0" smtClean="0"/>
              <a:t>4</a:t>
            </a:r>
            <a:endParaRPr lang="en-US" baseline="30000" dirty="0"/>
          </a:p>
        </p:txBody>
      </p:sp>
    </p:spTree>
    <p:extLst>
      <p:ext uri="{BB962C8B-B14F-4D97-AF65-F5344CB8AC3E}">
        <p14:creationId xmlns:p14="http://schemas.microsoft.com/office/powerpoint/2010/main" xmlns="" val="3615353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districts provide at least 20 minutes of daily recess for all students in elementary schools.</a:t>
            </a:r>
            <a:r>
              <a:rPr lang="en-US" baseline="30000" dirty="0" smtClean="0"/>
              <a:t>2,5-9</a:t>
            </a:r>
            <a:endParaRPr lang="en-US" baseline="30000" dirty="0"/>
          </a:p>
        </p:txBody>
      </p:sp>
      <p:pic>
        <p:nvPicPr>
          <p:cNvPr id="5" name="Picture 4" descr="Image of happy children on playground equipment"/>
          <p:cNvPicPr>
            <a:picLocks noChangeAspect="1"/>
          </p:cNvPicPr>
          <p:nvPr/>
        </p:nvPicPr>
        <p:blipFill>
          <a:blip r:embed="rId3" cstate="screen"/>
          <a:stretch>
            <a:fillRect/>
          </a:stretch>
        </p:blipFill>
        <p:spPr>
          <a:xfrm>
            <a:off x="5708720" y="4432299"/>
            <a:ext cx="2876479" cy="2876479"/>
          </a:xfrm>
          <a:prstGeom prst="ellipse">
            <a:avLst/>
          </a:prstGeom>
          <a:ln w="114300" cmpd="thickThin">
            <a:solidFill>
              <a:srgbClr val="F6A01A"/>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3239" y="416755"/>
            <a:ext cx="8536924" cy="786043"/>
          </a:xfrm>
        </p:spPr>
        <p:txBody>
          <a:bodyPr>
            <a:normAutofit fontScale="90000"/>
          </a:bodyPr>
          <a:lstStyle/>
          <a:p>
            <a:r>
              <a:rPr lang="en-US" sz="3600" dirty="0" smtClean="0"/>
              <a:t>What Actions Have School Districts Taken?</a:t>
            </a:r>
            <a:br>
              <a:rPr lang="en-US" sz="3600" dirty="0" smtClean="0"/>
            </a:br>
            <a:r>
              <a:rPr lang="en-US" sz="3600" dirty="0" smtClean="0"/>
              <a:t>Recess Policies in Elementary Schools</a:t>
            </a:r>
            <a:endParaRPr lang="en-US" sz="3600" dirty="0"/>
          </a:p>
        </p:txBody>
      </p:sp>
      <p:pic>
        <p:nvPicPr>
          <p:cNvPr id="6" name="Picture 5" descr="Percentage of Districts and States that Required, Recommended, or had No Policy for Daily Recess in Elementary Schools, SY 2011–12.&#10;Bar graph showing percent of districts and states nationwide. Districts. No policy 60.36 percent. Recommended policy 17.47 percent. Required policy 22.17 percent. States. No policy 74.51 percent. Recommended policy 15.69 percent. Required policy 9.8 percent.&#10;N=668 districts, weighted to represent districts nationwide. All 50 states and DC. Source: Bridging the Gap Research Program, 2014.&#10;"/>
          <p:cNvPicPr>
            <a:picLocks noChangeAspect="1"/>
          </p:cNvPicPr>
          <p:nvPr/>
        </p:nvPicPr>
        <p:blipFill>
          <a:blip r:embed="rId3"/>
          <a:stretch>
            <a:fillRect/>
          </a:stretch>
        </p:blipFill>
        <p:spPr>
          <a:xfrm>
            <a:off x="385938" y="1213366"/>
            <a:ext cx="8875043" cy="6351507"/>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7" name="Text Placeholder 6"/>
          <p:cNvSpPr>
            <a:spLocks noGrp="1"/>
          </p:cNvSpPr>
          <p:nvPr>
            <p:ph type="body" sz="quarter" idx="13"/>
          </p:nvPr>
        </p:nvSpPr>
        <p:spPr/>
        <p:txBody>
          <a:bodyPr/>
          <a:lstStyle/>
          <a:p>
            <a:r>
              <a:rPr lang="en-US" dirty="0" smtClean="0"/>
              <a:t>Develop and adopt daily recess policies, and monitor district and school implementation</a:t>
            </a:r>
          </a:p>
          <a:p>
            <a:r>
              <a:rPr lang="en-US" dirty="0" smtClean="0"/>
              <a:t>Work with districts to upgrade and maintain PA equipment and facilities that are used for recess</a:t>
            </a:r>
          </a:p>
          <a:p>
            <a:r>
              <a:rPr lang="en-US" dirty="0" smtClean="0"/>
              <a:t>Provide districts with training and technical assistance for aligning wellness and recess policies with national recommendations</a:t>
            </a:r>
          </a:p>
          <a:p>
            <a:r>
              <a:rPr lang="en-US" dirty="0" smtClean="0"/>
              <a:t>Assist districts with monitoring and reporting on the implementation of district wellness policies</a:t>
            </a:r>
          </a:p>
          <a:p>
            <a:endParaRPr lang="en-US" dirty="0" smtClean="0"/>
          </a:p>
          <a:p>
            <a:endParaRPr lang="en-US" dirty="0"/>
          </a:p>
        </p:txBody>
      </p:sp>
      <p:sp>
        <p:nvSpPr>
          <p:cNvPr id="6" name="Content Placeholder 5"/>
          <p:cNvSpPr>
            <a:spLocks noGrp="1"/>
          </p:cNvSpPr>
          <p:nvPr>
            <p:ph type="body" idx="1"/>
          </p:nvPr>
        </p:nvSpPr>
        <p:spPr/>
        <p:txBody>
          <a:bodyPr>
            <a:normAutofit fontScale="92500" lnSpcReduction="10000"/>
          </a:bodyPr>
          <a:lstStyle/>
          <a:p>
            <a:r>
              <a:rPr lang="en-US" dirty="0" smtClean="0"/>
              <a:t>STATES can</a:t>
            </a:r>
            <a:r>
              <a:rPr lang="en-US" baseline="30000" dirty="0" smtClean="0"/>
              <a:t>2,4-9</a:t>
            </a:r>
            <a:endParaRPr lang="en-US" dirty="0"/>
          </a:p>
        </p:txBody>
      </p:sp>
    </p:spTree>
    <p:extLst>
      <p:ext uri="{BB962C8B-B14F-4D97-AF65-F5344CB8AC3E}">
        <p14:creationId xmlns:p14="http://schemas.microsoft.com/office/powerpoint/2010/main" xmlns="" val="568388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Encouraging Daily Recess</a:t>
            </a:r>
            <a:endParaRPr lang="en-US" dirty="0"/>
          </a:p>
        </p:txBody>
      </p:sp>
      <p:sp>
        <p:nvSpPr>
          <p:cNvPr id="4" name="Text Placeholder 3"/>
          <p:cNvSpPr>
            <a:spLocks noGrp="1"/>
          </p:cNvSpPr>
          <p:nvPr>
            <p:ph type="body" sz="quarter" idx="13"/>
          </p:nvPr>
        </p:nvSpPr>
        <p:spPr>
          <a:xfrm>
            <a:off x="503238" y="2532676"/>
            <a:ext cx="8777393" cy="4985723"/>
          </a:xfrm>
        </p:spPr>
        <p:txBody>
          <a:bodyPr>
            <a:normAutofit fontScale="92500" lnSpcReduction="20000"/>
          </a:bodyPr>
          <a:lstStyle/>
          <a:p>
            <a:r>
              <a:rPr lang="en-US" dirty="0" smtClean="0"/>
              <a:t>Create a school health council that includes district and community stakeholders to implement, monitor, and evaluate activities that align with wellness policy goals</a:t>
            </a:r>
          </a:p>
          <a:p>
            <a:r>
              <a:rPr lang="en-US" dirty="0" smtClean="0"/>
              <a:t>Review and revise the district wellness policy to align with national recess recommendations</a:t>
            </a:r>
          </a:p>
          <a:p>
            <a:r>
              <a:rPr lang="en-US" dirty="0" smtClean="0"/>
              <a:t>Assist schools with implementing the policy</a:t>
            </a:r>
          </a:p>
          <a:p>
            <a:r>
              <a:rPr lang="en-US" dirty="0" smtClean="0"/>
              <a:t>Make the district wellness policy available to parents and other stakeholders (e.g., district website)</a:t>
            </a:r>
          </a:p>
          <a:p>
            <a:r>
              <a:rPr lang="en-US" dirty="0" smtClean="0"/>
              <a:t>Involve stakeholders in reviewing and revising district wellness and recess policies</a:t>
            </a:r>
          </a:p>
          <a:p>
            <a:r>
              <a:rPr lang="en-US" dirty="0" smtClean="0"/>
              <a:t>Offer daily recess for elementary school students in addition to PE</a:t>
            </a:r>
          </a:p>
          <a:p>
            <a:r>
              <a:rPr lang="en-US" dirty="0" smtClean="0"/>
              <a:t>Maintain safe and age-appropriate equipment for students to use during recess</a:t>
            </a:r>
          </a:p>
          <a:p>
            <a:r>
              <a:rPr lang="en-US" dirty="0" smtClean="0"/>
              <a:t>Ensure that well-trained supervisors are present during recess</a:t>
            </a:r>
          </a:p>
          <a:p>
            <a:endParaRPr lang="en-US" dirty="0" smtClean="0"/>
          </a:p>
          <a:p>
            <a:endParaRPr lang="en-US" dirty="0"/>
          </a:p>
        </p:txBody>
      </p:sp>
      <p:sp>
        <p:nvSpPr>
          <p:cNvPr id="7" name="Content Placeholder 5"/>
          <p:cNvSpPr>
            <a:spLocks noGrp="1"/>
          </p:cNvSpPr>
          <p:nvPr>
            <p:ph type="body" idx="1"/>
          </p:nvPr>
        </p:nvSpPr>
        <p:spPr>
          <a:xfrm>
            <a:off x="508818" y="2008505"/>
            <a:ext cx="8771812" cy="401879"/>
          </a:xfrm>
        </p:spPr>
        <p:txBody>
          <a:bodyPr>
            <a:normAutofit fontScale="92500" lnSpcReduction="10000"/>
          </a:bodyPr>
          <a:lstStyle/>
          <a:p>
            <a:r>
              <a:rPr lang="en-US" dirty="0" smtClean="0"/>
              <a:t>School districts and schools can</a:t>
            </a:r>
            <a:r>
              <a:rPr lang="en-US" baseline="30000" dirty="0" smtClean="0"/>
              <a:t>2,4-9</a:t>
            </a:r>
            <a:endParaRPr lang="en-US" dirty="0"/>
          </a:p>
        </p:txBody>
      </p:sp>
    </p:spTree>
    <p:extLst>
      <p:ext uri="{BB962C8B-B14F-4D97-AF65-F5344CB8AC3E}">
        <p14:creationId xmlns:p14="http://schemas.microsoft.com/office/powerpoint/2010/main" xmlns="" val="568388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800" dirty="0" smtClean="0"/>
              <a:t>Resources for slide set accompanying the brief</a:t>
            </a:r>
            <a:br>
              <a:rPr lang="en-US" sz="2800" dirty="0" smtClean="0"/>
            </a:br>
            <a:r>
              <a:rPr lang="en-US" sz="2700" i="1" dirty="0" smtClean="0">
                <a:latin typeface="Georgia" pitchFamily="18" charset="0"/>
              </a:rPr>
              <a:t> Strategies for Supporting Recess in Elementary Schools</a:t>
            </a:r>
            <a:endParaRPr lang="en-US" sz="2700" dirty="0"/>
          </a:p>
        </p:txBody>
      </p:sp>
      <p:sp>
        <p:nvSpPr>
          <p:cNvPr id="3" name="Content Placeholder 2"/>
          <p:cNvSpPr>
            <a:spLocks noGrp="1"/>
          </p:cNvSpPr>
          <p:nvPr>
            <p:ph idx="1"/>
          </p:nvPr>
        </p:nvSpPr>
        <p:spPr>
          <a:xfrm>
            <a:off x="503238" y="1874520"/>
            <a:ext cx="9040811" cy="5871210"/>
          </a:xfrm>
        </p:spPr>
        <p:txBody>
          <a:bodyPr>
            <a:noAutofit/>
          </a:bodyPr>
          <a:lstStyle/>
          <a:p>
            <a:pPr lvl="0">
              <a:spcAft>
                <a:spcPts val="600"/>
              </a:spcAft>
            </a:pPr>
            <a:r>
              <a:rPr lang="en-US" sz="2000" dirty="0" smtClean="0"/>
              <a:t>U.S. Department of Health and Human Services. Physical Activity Guidelines for Americans Midcourse Report: Strategies to Increase Physical Activity among Youth. </a:t>
            </a:r>
            <a:br>
              <a:rPr lang="en-US" sz="2000" dirty="0" smtClean="0"/>
            </a:br>
            <a:r>
              <a:rPr lang="en-US" sz="1800" u="sng" dirty="0" smtClean="0">
                <a:hlinkClick r:id="rId3"/>
              </a:rPr>
              <a:t>http://www.health.gov/paguidelines/midcourse/pag-mid-course-report-final.pdf</a:t>
            </a:r>
            <a:r>
              <a:rPr lang="en-US" sz="1800" u="sng" dirty="0" smtClean="0"/>
              <a:t>.</a:t>
            </a:r>
            <a:endParaRPr lang="en-US" sz="2000" u="sng" dirty="0" smtClean="0"/>
          </a:p>
          <a:p>
            <a:pPr lvl="0">
              <a:spcAft>
                <a:spcPts val="600"/>
              </a:spcAft>
            </a:pPr>
            <a:r>
              <a:rPr lang="en-US" sz="2000" dirty="0" smtClean="0"/>
              <a:t>USDA Food and Nutrition Service. Local School Wellness Policy. </a:t>
            </a:r>
            <a:r>
              <a:rPr lang="en-US" sz="1800" u="sng" dirty="0" smtClean="0">
                <a:hlinkClick r:id="rId4"/>
              </a:rPr>
              <a:t>http://www.fns.usda.gov/tn/local-school-wellness-policy</a:t>
            </a:r>
            <a:r>
              <a:rPr lang="en-US" sz="1800"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5"/>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6"/>
              </a:rPr>
              <a:t>http://www.bridgingthegapresearch.org/research/district_wellness_policies</a:t>
            </a:r>
            <a:r>
              <a:rPr lang="en-US" sz="1800" u="sng" dirty="0" smtClean="0"/>
              <a:t>.</a:t>
            </a:r>
            <a:endParaRPr lang="en-US" sz="2000" dirty="0" smtClean="0"/>
          </a:p>
        </p:txBody>
      </p:sp>
    </p:spTree>
    <p:extLst>
      <p:ext uri="{BB962C8B-B14F-4D97-AF65-F5344CB8AC3E}">
        <p14:creationId xmlns:p14="http://schemas.microsoft.com/office/powerpoint/2010/main" xmlns="" val="533032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238" y="377190"/>
            <a:ext cx="9040811" cy="1295400"/>
          </a:xfrm>
        </p:spPr>
        <p:txBody>
          <a:bodyPr>
            <a:noAutofit/>
          </a:bodyPr>
          <a:lstStyle/>
          <a:p>
            <a:r>
              <a:rPr lang="en-US" sz="2750" dirty="0" smtClean="0"/>
              <a:t>Cont’d: Resources for slide set accompanying the brief</a:t>
            </a:r>
            <a:r>
              <a:rPr lang="en-US" sz="2800" dirty="0" smtClean="0"/>
              <a:t/>
            </a:r>
            <a:br>
              <a:rPr lang="en-US" sz="2800" dirty="0" smtClean="0"/>
            </a:br>
            <a:r>
              <a:rPr lang="en-US" sz="2700" i="1" dirty="0" smtClean="0">
                <a:latin typeface="Georgia" pitchFamily="18" charset="0"/>
              </a:rPr>
              <a:t> Strategies for Supporting Recess in Elementary Schools</a:t>
            </a:r>
            <a:endParaRPr lang="en-US" sz="2700" dirty="0"/>
          </a:p>
        </p:txBody>
      </p:sp>
      <p:sp>
        <p:nvSpPr>
          <p:cNvPr id="3" name="Content Placeholder 2"/>
          <p:cNvSpPr>
            <a:spLocks noGrp="1"/>
          </p:cNvSpPr>
          <p:nvPr>
            <p:ph idx="1"/>
          </p:nvPr>
        </p:nvSpPr>
        <p:spPr>
          <a:xfrm>
            <a:off x="508795" y="1864995"/>
            <a:ext cx="9040811" cy="5871210"/>
          </a:xfrm>
        </p:spPr>
        <p:txBody>
          <a:bodyPr>
            <a:noAutofit/>
          </a:bodyPr>
          <a:lstStyle/>
          <a:p>
            <a:pPr>
              <a:spcAft>
                <a:spcPts val="600"/>
              </a:spcAft>
            </a:pPr>
            <a:r>
              <a:rPr lang="en-US" sz="2000" dirty="0" smtClean="0"/>
              <a:t>American Alliance for Health, Physical Education, Recreation and Dance. Position Statement: Recess for Elementary School Students. </a:t>
            </a:r>
            <a:br>
              <a:rPr lang="en-US" sz="2000" dirty="0" smtClean="0"/>
            </a:br>
            <a:r>
              <a:rPr lang="en-US" sz="2000" u="sng" dirty="0" smtClean="0">
                <a:hlinkClick r:id="rId3"/>
              </a:rPr>
              <a:t>http://www.shapeamerica.org/advocacy/positionstatements/pa/loader.cfm?csModule=security/getfile&amp;pageid=4630</a:t>
            </a:r>
            <a:r>
              <a:rPr lang="en-US" sz="2000" u="sng" dirty="0" smtClean="0"/>
              <a:t>. </a:t>
            </a:r>
            <a:r>
              <a:rPr lang="en-US" sz="2000" dirty="0" smtClean="0"/>
              <a:t> </a:t>
            </a:r>
          </a:p>
          <a:p>
            <a:pPr lvl="0">
              <a:spcAft>
                <a:spcPts val="600"/>
              </a:spcAft>
            </a:pPr>
            <a:r>
              <a:rPr lang="en-US" sz="2000" dirty="0" smtClean="0"/>
              <a:t>International Play Association. Promoting Recess.</a:t>
            </a:r>
            <a:r>
              <a:rPr lang="en-US" sz="2000" u="sng" dirty="0" smtClean="0"/>
              <a:t> </a:t>
            </a:r>
            <a:r>
              <a:rPr lang="en-US" sz="1800" u="sng" dirty="0" smtClean="0">
                <a:hlinkClick r:id="rId4"/>
              </a:rPr>
              <a:t>http://www.ipausa.org/recess_pages/promoting_recess.html</a:t>
            </a:r>
            <a:r>
              <a:rPr lang="en-US" sz="1800" u="sng" dirty="0" smtClean="0"/>
              <a:t> .</a:t>
            </a:r>
            <a:r>
              <a:rPr lang="en-US" sz="1800" dirty="0" smtClean="0"/>
              <a:t>  </a:t>
            </a:r>
            <a:endParaRPr lang="en-US" sz="2000" dirty="0" smtClean="0"/>
          </a:p>
          <a:p>
            <a:pPr lvl="0">
              <a:spcAft>
                <a:spcPts val="600"/>
              </a:spcAft>
            </a:pPr>
            <a:r>
              <a:rPr lang="en-US" sz="2000" dirty="0" smtClean="0"/>
              <a:t>American Academy of Pediatrics. Policy Statement: The Crucial Role of Recess in School. </a:t>
            </a:r>
            <a:br>
              <a:rPr lang="en-US" sz="2000" dirty="0" smtClean="0"/>
            </a:br>
            <a:r>
              <a:rPr lang="en-US" sz="1800" u="sng" dirty="0" smtClean="0">
                <a:hlinkClick r:id="rId5"/>
              </a:rPr>
              <a:t>http://pediatrics.aappublications.org/content/131/1/183.full.pdf</a:t>
            </a:r>
            <a:r>
              <a:rPr lang="en-US" sz="1800" u="sng" dirty="0" smtClean="0"/>
              <a:t>.</a:t>
            </a:r>
            <a:endParaRPr lang="en-US" sz="2000" dirty="0" smtClean="0"/>
          </a:p>
        </p:txBody>
      </p:sp>
    </p:spTree>
    <p:extLst>
      <p:ext uri="{BB962C8B-B14F-4D97-AF65-F5344CB8AC3E}">
        <p14:creationId xmlns:p14="http://schemas.microsoft.com/office/powerpoint/2010/main" xmlns="" val="533032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68630"/>
            <a:ext cx="9040811" cy="1295400"/>
          </a:xfrm>
        </p:spPr>
        <p:txBody>
          <a:bodyPr>
            <a:noAutofit/>
          </a:bodyPr>
          <a:lstStyle/>
          <a:p>
            <a:r>
              <a:rPr lang="en-US" sz="2800" dirty="0" smtClean="0"/>
              <a:t>References for slide set accompanying the brief</a:t>
            </a:r>
            <a:br>
              <a:rPr lang="en-US" sz="2800" dirty="0" smtClean="0"/>
            </a:br>
            <a:r>
              <a:rPr lang="en-US" sz="2600" i="1" dirty="0" smtClean="0">
                <a:latin typeface="Georgia" pitchFamily="18" charset="0"/>
              </a:rPr>
              <a:t> Strategies for Supporting Recess in Elementary Schools</a:t>
            </a:r>
            <a:endParaRPr lang="en-US" sz="2600" dirty="0"/>
          </a:p>
        </p:txBody>
      </p:sp>
      <p:sp>
        <p:nvSpPr>
          <p:cNvPr id="2" name="Text Placeholder 1"/>
          <p:cNvSpPr>
            <a:spLocks noGrp="1"/>
          </p:cNvSpPr>
          <p:nvPr>
            <p:ph idx="1"/>
          </p:nvPr>
        </p:nvSpPr>
        <p:spPr>
          <a:xfrm>
            <a:off x="503239" y="1764030"/>
            <a:ext cx="8551952" cy="5734050"/>
          </a:xfrm>
        </p:spPr>
        <p:txBody>
          <a:bodyPr>
            <a:normAutofit/>
          </a:bodyPr>
          <a:lstStyle/>
          <a:p>
            <a:pPr marL="457200" lvl="0" indent="-457200">
              <a:buFont typeface="+mj-lt"/>
              <a:buAutoNum type="arabicPeriod"/>
            </a:pPr>
            <a:r>
              <a:rPr lang="en-US" sz="1600" dirty="0" err="1" smtClean="0"/>
              <a:t>Ramstetter</a:t>
            </a:r>
            <a:r>
              <a:rPr lang="en-US" sz="1600" dirty="0" smtClean="0"/>
              <a:t> CL, Murray R, Garner AS. The crucial role of recess in schools. </a:t>
            </a:r>
            <a:r>
              <a:rPr lang="en-US" sz="1600" i="1" dirty="0" smtClean="0"/>
              <a:t>Journal of School Health</a:t>
            </a:r>
            <a:r>
              <a:rPr lang="en-US" sz="1600" dirty="0" smtClean="0"/>
              <a:t> 2010;80:517-526.</a:t>
            </a:r>
          </a:p>
          <a:p>
            <a:pPr marL="457200" lvl="0" indent="-457200">
              <a:buFont typeface="+mj-lt"/>
              <a:buAutoNum type="arabicPeriod"/>
            </a:pPr>
            <a:r>
              <a:rPr lang="en-US" sz="1600" dirty="0" smtClean="0"/>
              <a:t>American Academy of Pediatrics. Policy Statement: The Crucial Role of Recess in School. Pediatrics 2013;131:183-188.</a:t>
            </a:r>
          </a:p>
          <a:p>
            <a:pPr marL="457200" lvl="0" indent="-457200">
              <a:buFont typeface="+mj-lt"/>
              <a:buAutoNum type="arabicPeriod"/>
            </a:pPr>
            <a:r>
              <a:rPr lang="en-US" sz="1600" dirty="0" smtClean="0"/>
              <a:t>Centers for Disease Control and Prevention. The Association between school-based physical activity, including physical education, and academic performance. Atlanta, GA: U.S. Department of Health and Human Services; 2010. </a:t>
            </a:r>
          </a:p>
          <a:p>
            <a:pPr marL="457200" lvl="0" indent="-457200">
              <a:buFont typeface="+mj-lt"/>
              <a:buAutoNum type="arabicPeriod"/>
            </a:pPr>
            <a:r>
              <a:rPr lang="en-US" sz="1600" dirty="0" smtClean="0"/>
              <a:t>U.S. Department of Health and Human Services. 2008 Physical Activity Guidelines for Americans.</a:t>
            </a:r>
          </a:p>
          <a:p>
            <a:pPr marL="457200" lvl="0" indent="-457200">
              <a:buFont typeface="+mj-lt"/>
              <a:buAutoNum type="arabicPeriod"/>
            </a:pPr>
            <a:r>
              <a:rPr lang="en-US" sz="1600" dirty="0" smtClean="0"/>
              <a:t>Centers for Disease Control and Prevention. School health guidelines to promote healthy eating and physical activity. MMWR 2011;60:1–76.</a:t>
            </a:r>
          </a:p>
          <a:p>
            <a:pPr marL="457200" lvl="0" indent="-457200">
              <a:buFont typeface="+mj-lt"/>
              <a:buAutoNum type="arabicPeriod"/>
            </a:pPr>
            <a:r>
              <a:rPr lang="en-US" sz="1600" dirty="0" smtClean="0"/>
              <a:t>American Academy of Pediatrics. Prevention and Treatment Childhood Overweight and Obesity: Policy Tool. Available at: </a:t>
            </a:r>
            <a:r>
              <a:rPr lang="en-US" sz="1600" u="sng" dirty="0" smtClean="0">
                <a:hlinkClick r:id="rId3"/>
              </a:rPr>
              <a:t>http://www2.aap.org/obesity/schools_1.html</a:t>
            </a:r>
            <a:r>
              <a:rPr lang="en-US" sz="1600" dirty="0" smtClean="0"/>
              <a:t>.</a:t>
            </a:r>
          </a:p>
          <a:p>
            <a:pPr marL="457200" lvl="0" indent="-457200">
              <a:buFont typeface="+mj-lt"/>
              <a:buAutoNum type="arabicPeriod"/>
            </a:pPr>
            <a:r>
              <a:rPr lang="en-US" sz="1600" dirty="0" smtClean="0"/>
              <a:t>Institute of Medicine.</a:t>
            </a:r>
            <a:r>
              <a:rPr lang="en-US" sz="1600" i="1" dirty="0" smtClean="0"/>
              <a:t> </a:t>
            </a:r>
            <a:r>
              <a:rPr lang="en-US" sz="1600" dirty="0" smtClean="0"/>
              <a:t>Accelerating Progress in Obesity Prevention: Solving the Weight of the Nation</a:t>
            </a:r>
            <a:r>
              <a:rPr lang="en-US" sz="1600" i="1" dirty="0" smtClean="0"/>
              <a:t>.</a:t>
            </a:r>
            <a:r>
              <a:rPr lang="en-US" sz="1600" dirty="0" smtClean="0"/>
              <a:t> Washington, DC: The National Academies Press; 2012. </a:t>
            </a:r>
          </a:p>
          <a:p>
            <a:pPr marL="457200" lvl="0" indent="-457200">
              <a:buFont typeface="+mj-lt"/>
              <a:buAutoNum type="arabicPeriod"/>
            </a:pPr>
            <a:r>
              <a:rPr lang="en-US" sz="1600" dirty="0" smtClean="0"/>
              <a:t>Institute of Medicine. Educating the Student Body: Taking Physical Activity and Physical Education to School. Washington, DC: The National Academies Press; 2013. </a:t>
            </a:r>
          </a:p>
          <a:p>
            <a:pPr marL="457200" lvl="0" indent="-457200">
              <a:buFont typeface="+mj-lt"/>
              <a:buAutoNum type="arabicPeriod"/>
            </a:pPr>
            <a:r>
              <a:rPr lang="en-US" sz="1600" dirty="0" smtClean="0"/>
              <a:t>American Alliance for Health, Physical Education, Recreation and Dance. Position Statement: Recess for Elementary School Students. </a:t>
            </a:r>
            <a:r>
              <a:rPr lang="en-US" sz="1600" u="sng" dirty="0" smtClean="0">
                <a:hlinkClick r:id="rId4"/>
              </a:rPr>
              <a:t>http://www.shapeamerica.org/advocacy/positionstatements/pa/loader.cfm?csModule=security/getfile&amp;pageid=4630</a:t>
            </a:r>
            <a:r>
              <a:rPr lang="en-US" sz="1600" u="sng" dirty="0" smtClean="0"/>
              <a:t>.</a:t>
            </a:r>
            <a:endParaRPr lang="en-US" sz="1600" dirty="0" smtClean="0"/>
          </a:p>
        </p:txBody>
      </p:sp>
    </p:spTree>
    <p:extLst>
      <p:ext uri="{BB962C8B-B14F-4D97-AF65-F5344CB8AC3E}">
        <p14:creationId xmlns:p14="http://schemas.microsoft.com/office/powerpoint/2010/main" xmlns="" val="950164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Strategies for Creating Supportive School Nutrition Environments</a:t>
            </a:r>
            <a:endParaRPr lang="en-US" sz="4000" dirty="0"/>
          </a:p>
        </p:txBody>
      </p:sp>
      <p:sp>
        <p:nvSpPr>
          <p:cNvPr id="3" name="Text Placeholder 2"/>
          <p:cNvSpPr>
            <a:spLocks noGrp="1"/>
          </p:cNvSpPr>
          <p:nvPr>
            <p:ph type="body" idx="1"/>
          </p:nvPr>
        </p:nvSpPr>
        <p:spPr/>
        <p:txBody>
          <a:bodyPr/>
          <a:lstStyle/>
          <a:p>
            <a:r>
              <a:rPr lang="en-US" dirty="0" smtClean="0"/>
              <a:t>July, 2014</a:t>
            </a:r>
            <a:endParaRPr lang="en-US" dirty="0"/>
          </a:p>
        </p:txBody>
      </p:sp>
      <p:sp>
        <p:nvSpPr>
          <p:cNvPr id="5" name="TextBox 4"/>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Creating Supportive School Nutrition Environments. </a:t>
            </a:r>
            <a:r>
              <a:rPr lang="en-US" sz="1050" dirty="0" smtClean="0">
                <a:latin typeface="Georgia" pitchFamily="18" charset="0"/>
              </a:rPr>
              <a:t>Atlanta, GA: U.S. Department of Health and Human Services; 2014.</a:t>
            </a:r>
            <a:endParaRPr lang="en-US" sz="1050" dirty="0">
              <a:latin typeface="Georgia" pitchFamily="18" charset="0"/>
            </a:endParaRPr>
          </a:p>
        </p:txBody>
      </p:sp>
      <p:pic>
        <p:nvPicPr>
          <p:cNvPr id="7" name="Picture Placeholder 6" descr="Front cover of CDC &amp; BTG wellness policy brief, 'Strategies for Creating Supportive School Nutrition Environments'"/>
          <p:cNvPicPr>
            <a:picLocks noGrp="1" noChangeAspect="1"/>
          </p:cNvPicPr>
          <p:nvPr>
            <p:ph type="pic" sz="quarter" idx="10"/>
          </p:nvPr>
        </p:nvPicPr>
        <p:blipFill>
          <a:blip r:embed="rId3" cstate="screen"/>
          <a:stretch>
            <a:fillRect/>
          </a:stretch>
        </p:blipFill>
        <p:spPr>
          <a:xfrm>
            <a:off x="3434031" y="2479675"/>
            <a:ext cx="3190338" cy="4127499"/>
          </a:xfrm>
        </p:spPr>
      </p:pic>
    </p:spTree>
    <p:extLst>
      <p:ext uri="{BB962C8B-B14F-4D97-AF65-F5344CB8AC3E}">
        <p14:creationId xmlns:p14="http://schemas.microsoft.com/office/powerpoint/2010/main" xmlns="" val="15087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Highlights areas where policy opportunities exist, as well as areas where policies are well-established relative to</a:t>
            </a:r>
            <a:br>
              <a:rPr lang="en-US" dirty="0" smtClean="0">
                <a:solidFill>
                  <a:schemeClr val="tx1"/>
                </a:solidFill>
              </a:rPr>
            </a:br>
            <a:endParaRPr lang="en-US" dirty="0" smtClean="0">
              <a:solidFill>
                <a:schemeClr val="tx1"/>
              </a:solidFill>
            </a:endParaRPr>
          </a:p>
          <a:p>
            <a:pPr marL="914400" lvl="1" indent="-514350"/>
            <a:r>
              <a:rPr lang="en-US" dirty="0" smtClean="0">
                <a:solidFill>
                  <a:schemeClr val="tx1"/>
                </a:solidFill>
              </a:rPr>
              <a:t>Nutrition standards for competitive foods and beverages</a:t>
            </a:r>
          </a:p>
          <a:p>
            <a:pPr marL="914400" lvl="1" indent="-514350"/>
            <a:r>
              <a:rPr lang="en-US" dirty="0" smtClean="0">
                <a:solidFill>
                  <a:schemeClr val="tx1"/>
                </a:solidFill>
              </a:rPr>
              <a:t>Marketing and promotion of foods and beverages</a:t>
            </a:r>
          </a:p>
          <a:p>
            <a:pPr marL="914400" lvl="1" indent="-514350"/>
            <a:r>
              <a:rPr lang="en-US" dirty="0" smtClean="0">
                <a:solidFill>
                  <a:schemeClr val="tx1"/>
                </a:solidFill>
              </a:rPr>
              <a:t>Access to free drinking water</a:t>
            </a:r>
          </a:p>
          <a:p>
            <a:pPr marL="914400" lvl="1" indent="-514350"/>
            <a:r>
              <a:rPr lang="en-US" dirty="0" smtClean="0">
                <a:solidFill>
                  <a:schemeClr val="tx1"/>
                </a:solidFill>
              </a:rPr>
              <a:t>Nutrition education</a:t>
            </a:r>
          </a:p>
          <a:p>
            <a:pPr marL="914400" lvl="1" indent="-514350"/>
            <a:r>
              <a:rPr lang="en-US" dirty="0" smtClean="0">
                <a:solidFill>
                  <a:schemeClr val="tx1"/>
                </a:solidFill>
              </a:rPr>
              <a:t>Farm to School programs and school gardens</a:t>
            </a:r>
          </a:p>
          <a:p>
            <a:pPr marL="914400" lvl="1" indent="-514350"/>
            <a:r>
              <a:rPr lang="en-US" dirty="0" smtClean="0">
                <a:solidFill>
                  <a:schemeClr val="tx1"/>
                </a:solidFill>
              </a:rPr>
              <a:t>Nutrition-related training for school personnel</a:t>
            </a:r>
          </a:p>
          <a:p>
            <a:pPr marL="914400" lvl="1" indent="-514350"/>
            <a:r>
              <a:rPr lang="en-US" dirty="0" smtClean="0">
                <a:solidFill>
                  <a:schemeClr val="tx1"/>
                </a:solidFill>
              </a:rPr>
              <a:t>Strategies to increase participation in school meals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42655"/>
            <a:ext cx="8747334" cy="1295400"/>
          </a:xfrm>
        </p:spPr>
        <p:txBody>
          <a:bodyPr>
            <a:normAutofit fontScale="90000"/>
          </a:bodyPr>
          <a:lstStyle/>
          <a:p>
            <a:r>
              <a:rPr lang="en-US" dirty="0" smtClean="0"/>
              <a:t>CDC &amp; Bridging the Gap Local Wellness Policy Briefs</a:t>
            </a:r>
            <a:endParaRPr lang="en-US" dirty="0"/>
          </a:p>
        </p:txBody>
      </p:sp>
      <p:sp>
        <p:nvSpPr>
          <p:cNvPr id="3" name="Content Placeholder 2"/>
          <p:cNvSpPr>
            <a:spLocks noGrp="1"/>
          </p:cNvSpPr>
          <p:nvPr>
            <p:ph idx="1"/>
          </p:nvPr>
        </p:nvSpPr>
        <p:spPr>
          <a:xfrm>
            <a:off x="503238" y="1638055"/>
            <a:ext cx="8747335" cy="5778745"/>
          </a:xfrm>
        </p:spPr>
        <p:txBody>
          <a:bodyPr>
            <a:normAutofit/>
          </a:bodyPr>
          <a:lstStyle/>
          <a:p>
            <a:pPr>
              <a:buFont typeface="Wingdings" pitchFamily="2" charset="2"/>
              <a:buChar char="§"/>
            </a:pPr>
            <a:r>
              <a:rPr lang="en-US" sz="2400" dirty="0" smtClean="0"/>
              <a:t>Developed by CDC and BTG to help stakeholders</a:t>
            </a:r>
          </a:p>
          <a:p>
            <a:pPr lvl="1">
              <a:buFont typeface="Wingdings" pitchFamily="2" charset="2"/>
              <a:buChar char="§"/>
            </a:pPr>
            <a:r>
              <a:rPr lang="en-US" sz="2400" dirty="0" smtClean="0"/>
              <a:t>Strengthen existing policies</a:t>
            </a:r>
          </a:p>
          <a:p>
            <a:pPr lvl="1">
              <a:buFont typeface="Wingdings" pitchFamily="2" charset="2"/>
              <a:buChar char="§"/>
            </a:pPr>
            <a:r>
              <a:rPr lang="en-US" sz="2400" dirty="0" smtClean="0"/>
              <a:t>Implement new policies</a:t>
            </a:r>
          </a:p>
          <a:p>
            <a:pPr lvl="1">
              <a:buFont typeface="Wingdings" pitchFamily="2" charset="2"/>
              <a:buChar char="§"/>
            </a:pPr>
            <a:r>
              <a:rPr lang="en-US" sz="2400" dirty="0" smtClean="0"/>
              <a:t>Understand where wellness policies are well established and where opportunities exist</a:t>
            </a:r>
          </a:p>
          <a:p>
            <a:pPr>
              <a:buFont typeface="Wingdings" pitchFamily="2" charset="2"/>
              <a:buChar char="§"/>
            </a:pPr>
            <a:r>
              <a:rPr lang="en-US" sz="2400" dirty="0" smtClean="0"/>
              <a:t>7 topic areas + methods document</a:t>
            </a:r>
          </a:p>
          <a:p>
            <a:pPr lvl="1">
              <a:buFont typeface="Wingdings" pitchFamily="2" charset="2"/>
              <a:buChar char="§"/>
            </a:pPr>
            <a:r>
              <a:rPr lang="en-US" sz="2400" dirty="0" smtClean="0"/>
              <a:t>3 four-page briefs</a:t>
            </a:r>
          </a:p>
          <a:p>
            <a:pPr lvl="1">
              <a:buFont typeface="Wingdings" pitchFamily="2" charset="2"/>
              <a:buChar char="§"/>
            </a:pPr>
            <a:r>
              <a:rPr lang="en-US" sz="2400" dirty="0" smtClean="0"/>
              <a:t>4 two-page fact sheets</a:t>
            </a:r>
          </a:p>
          <a:p>
            <a:pPr>
              <a:buFont typeface="Wingdings" pitchFamily="2" charset="2"/>
              <a:buChar char="§"/>
            </a:pPr>
            <a:r>
              <a:rPr lang="en-US" sz="2400" dirty="0" smtClean="0"/>
              <a:t>Available on CDC and BTG websites</a:t>
            </a:r>
          </a:p>
          <a:p>
            <a:pPr lvl="1">
              <a:buFont typeface="Wingdings" pitchFamily="2" charset="2"/>
              <a:buChar char="§"/>
            </a:pPr>
            <a:r>
              <a:rPr lang="en-US" sz="2400" u="sng" dirty="0" smtClean="0">
                <a:hlinkClick r:id="rId3"/>
              </a:rPr>
              <a:t>http://www.cdc.gov/healthyyouth/npao/wellness.htm</a:t>
            </a:r>
            <a:endParaRPr lang="en-US" sz="2400" u="sng" dirty="0" smtClean="0"/>
          </a:p>
          <a:p>
            <a:pPr lvl="1">
              <a:buFont typeface="Wingdings" pitchFamily="2" charset="2"/>
              <a:buChar char="§"/>
            </a:pPr>
            <a:r>
              <a:rPr lang="en-US" sz="2400" u="sng" dirty="0" smtClean="0">
                <a:hlinkClick r:id="rId4"/>
              </a:rPr>
              <a:t>http://www.bridgingthegapresearch.org/research/district_wellness_policies/</a:t>
            </a: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4" name="Text Placeholder 3"/>
          <p:cNvSpPr>
            <a:spLocks noGrp="1"/>
          </p:cNvSpPr>
          <p:nvPr>
            <p:ph idx="1"/>
          </p:nvPr>
        </p:nvSpPr>
        <p:spPr/>
        <p:txBody>
          <a:bodyPr>
            <a:normAutofit fontScale="92500" lnSpcReduction="20000"/>
          </a:bodyPr>
          <a:lstStyle/>
          <a:p>
            <a:r>
              <a:rPr lang="en-US" dirty="0" smtClean="0"/>
              <a:t>Good nutrition is vital for optimal health.</a:t>
            </a:r>
            <a:r>
              <a:rPr lang="en-US" baseline="30000" dirty="0" smtClean="0"/>
              <a:t>1,2</a:t>
            </a:r>
          </a:p>
          <a:p>
            <a:r>
              <a:rPr lang="en-US" dirty="0" smtClean="0"/>
              <a:t>Schools have the potential to shape healthy behaviors, including eating habits.  </a:t>
            </a:r>
          </a:p>
          <a:p>
            <a:r>
              <a:rPr lang="en-US" dirty="0" smtClean="0"/>
              <a:t>A supportive nutrition environment provides</a:t>
            </a:r>
            <a:endParaRPr lang="en-US" strike="sngStrike" dirty="0" smtClean="0"/>
          </a:p>
          <a:p>
            <a:pPr lvl="1"/>
            <a:r>
              <a:rPr lang="en-US" dirty="0" smtClean="0"/>
              <a:t>Access to healthy foods in all venues</a:t>
            </a:r>
          </a:p>
          <a:p>
            <a:pPr lvl="1"/>
            <a:r>
              <a:rPr lang="en-US" dirty="0" smtClean="0"/>
              <a:t>Consistent messages about healthy eating</a:t>
            </a:r>
          </a:p>
          <a:p>
            <a:pPr lvl="1"/>
            <a:r>
              <a:rPr lang="en-US" dirty="0" smtClean="0"/>
              <a:t>Opportunities for students to learn about healthy eating</a:t>
            </a:r>
          </a:p>
          <a:p>
            <a:r>
              <a:rPr lang="en-US" dirty="0" smtClean="0"/>
              <a:t>Improving nutrition can improve physical health and academic achievement.</a:t>
            </a:r>
            <a:r>
              <a:rPr lang="en-US" baseline="30000" dirty="0" smtClean="0"/>
              <a:t> 3-5</a:t>
            </a:r>
            <a:endParaRPr lang="en-US" dirty="0" smtClean="0"/>
          </a:p>
        </p:txBody>
      </p:sp>
    </p:spTree>
    <p:extLst>
      <p:ext uri="{BB962C8B-B14F-4D97-AF65-F5344CB8AC3E}">
        <p14:creationId xmlns:p14="http://schemas.microsoft.com/office/powerpoint/2010/main" xmlns="" val="2223451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p:txBody>
          <a:bodyPr/>
          <a:lstStyle/>
          <a:p>
            <a:r>
              <a:rPr lang="en-US" dirty="0" smtClean="0"/>
              <a:t>National organizations recommend that schools</a:t>
            </a:r>
            <a:r>
              <a:rPr lang="en-US" baseline="30000" dirty="0" smtClean="0"/>
              <a:t>3,4,6-8</a:t>
            </a:r>
          </a:p>
          <a:p>
            <a:pPr lvl="1"/>
            <a:r>
              <a:rPr lang="en-US" dirty="0" smtClean="0"/>
              <a:t>Provide healthy and appealing foods</a:t>
            </a:r>
          </a:p>
          <a:p>
            <a:pPr lvl="1"/>
            <a:r>
              <a:rPr lang="en-US" dirty="0" smtClean="0"/>
              <a:t>Limit marketing of low-nutrient, high calorie foods</a:t>
            </a:r>
          </a:p>
          <a:p>
            <a:pPr lvl="1"/>
            <a:r>
              <a:rPr lang="en-US" dirty="0" smtClean="0"/>
              <a:t>Implement Farm to School programs</a:t>
            </a:r>
          </a:p>
          <a:p>
            <a:pPr lvl="1"/>
            <a:r>
              <a:rPr lang="en-US" dirty="0" smtClean="0"/>
              <a:t>Provide nutrition education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788777"/>
            <a:ext cx="9131300" cy="1285704"/>
          </a:xfrm>
        </p:spPr>
        <p:txBody>
          <a:bodyPr>
            <a:normAutofit/>
          </a:bodyPr>
          <a:lstStyle/>
          <a:p>
            <a:r>
              <a:rPr lang="en-US" sz="3600" dirty="0" smtClean="0"/>
              <a:t>What Actions Have School Districts Taken?</a:t>
            </a:r>
            <a:endParaRPr lang="en-US" sz="3600" dirty="0"/>
          </a:p>
        </p:txBody>
      </p:sp>
      <p:sp>
        <p:nvSpPr>
          <p:cNvPr id="3" name="Content Placeholder 2"/>
          <p:cNvSpPr>
            <a:spLocks noGrp="1"/>
          </p:cNvSpPr>
          <p:nvPr>
            <p:ph idx="1"/>
          </p:nvPr>
        </p:nvSpPr>
        <p:spPr>
          <a:xfrm>
            <a:off x="503238" y="2400272"/>
            <a:ext cx="8574497" cy="4170831"/>
          </a:xfrm>
        </p:spPr>
        <p:txBody>
          <a:bodyPr>
            <a:normAutofit fontScale="85000" lnSpcReduction="10000"/>
          </a:bodyPr>
          <a:lstStyle/>
          <a:p>
            <a:r>
              <a:rPr lang="en-US" dirty="0" smtClean="0"/>
              <a:t>Nutrition standards for competitive food and beverages</a:t>
            </a:r>
          </a:p>
          <a:p>
            <a:r>
              <a:rPr lang="en-US" dirty="0" smtClean="0"/>
              <a:t>Marketing and promotion of foods and beverages</a:t>
            </a:r>
          </a:p>
          <a:p>
            <a:r>
              <a:rPr lang="en-US" dirty="0" smtClean="0"/>
              <a:t>Access to free drinking water on school campuses</a:t>
            </a:r>
          </a:p>
          <a:p>
            <a:r>
              <a:rPr lang="en-US" dirty="0" smtClean="0"/>
              <a:t>Nutrition education for students</a:t>
            </a:r>
          </a:p>
          <a:p>
            <a:r>
              <a:rPr lang="en-US" dirty="0" smtClean="0"/>
              <a:t>Farm to School programs and school gardens</a:t>
            </a:r>
          </a:p>
          <a:p>
            <a:r>
              <a:rPr lang="en-US" dirty="0" smtClean="0"/>
              <a:t>Nutrition-related training for school personnel</a:t>
            </a:r>
          </a:p>
          <a:p>
            <a:r>
              <a:rPr lang="en-US" baseline="0" dirty="0" smtClean="0"/>
              <a:t>Policy s</a:t>
            </a:r>
            <a:r>
              <a:rPr lang="en-US" dirty="0" smtClean="0"/>
              <a:t>trategies to increase participation in school meals</a:t>
            </a:r>
            <a:endParaRPr lang="en-US"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404733"/>
            <a:ext cx="9555480" cy="786043"/>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What Action</a:t>
            </a:r>
            <a:r>
              <a:rPr lang="en-US" sz="2800" dirty="0" smtClean="0">
                <a:solidFill>
                  <a:srgbClr val="860038"/>
                </a:solidFill>
                <a:latin typeface="Rockwell"/>
                <a:ea typeface="+mj-ea"/>
                <a:cs typeface="+mj-cs"/>
              </a:rPr>
              <a:t>s Have School Districts Taken?</a:t>
            </a:r>
            <a:br>
              <a:rPr lang="en-US" sz="2800" dirty="0" smtClean="0">
                <a:solidFill>
                  <a:srgbClr val="860038"/>
                </a:solidFill>
                <a:latin typeface="Rockwell"/>
                <a:ea typeface="+mj-ea"/>
                <a:cs typeface="+mj-cs"/>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4" name="Picture 3" descr="Locations where Competitive Foods and Beverages are Restricted in District Wellness Policies by School Level, SY 2011–12.&#10;Bar graph showing percent of districts nationwide. Vending Machines. Elementary schools 40.4 percent. Middle schools 22.5 percent. High schools 15.3 percent. School stores. Elementary schools 33.1 percent. Middle schools 18.8 percent. High schools 11.2 percent. A la carte lines. Elementary schools 29 percent. Middle schools 24 percent. High schools 16.8 percent. Fundraising. Elementary schools 25.9 percent. Middle schools 13.1 percent. High schools 10.1 percent. Class parties. Elementary schools 2 percent. Middle schools 1.3 percent. High schools 1.1 percent.&#10;N=668 districts, weighted to represent districts nationwide. Source: Bridging the Gap Research Program, 2014.&#10;"/>
          <p:cNvPicPr>
            <a:picLocks noChangeAspect="1"/>
          </p:cNvPicPr>
          <p:nvPr/>
        </p:nvPicPr>
        <p:blipFill>
          <a:blip r:embed="rId3"/>
          <a:stretch>
            <a:fillRect/>
          </a:stretch>
        </p:blipFill>
        <p:spPr>
          <a:xfrm>
            <a:off x="228981" y="829331"/>
            <a:ext cx="9234677" cy="6662378"/>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417433"/>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6" name="Content Placeholder 5" descr="Wellness Policy Competitive Food Requirements by School Level, SY 2011-2012&#10;Bar graph showing percent of district policies with competitive food requirement across locations of sale. Elementary schools: 31.2 percent limit fat content. 25.3 percent limit sugar content. 20 percent limit calorie content. 17.2 percent have trans fat ban. 15.4 limit sodium content. Middle schools: 28.6 percent limit fat content. 18.7 percent limit sugar content. 11.9 percent limit calorie content. 9.9 percent have trans fat ban. 9.1 limit sodium content. High schools: 24 percent limit fat content. 13.5 percent limit sugar content. 9 percent limit calorie content. 8.6 percent have trans fat ban. 6.7 limit sodium content.&#10;*Locations where policy requirement applies: vending machines, school stores, a la carte lines, in-school fundraisers, and/or classroom parties.&#10;N=668 districts, weighted to represent districts nationwide.&#10;Source: Bridging the Gap Research Program, 2014."/>
          <p:cNvPicPr>
            <a:picLocks noGrp="1" noChangeAspect="1"/>
          </p:cNvPicPr>
          <p:nvPr>
            <p:ph idx="1"/>
          </p:nvPr>
        </p:nvPicPr>
        <p:blipFill>
          <a:blip r:embed="rId3"/>
          <a:stretch>
            <a:fillRect/>
          </a:stretch>
        </p:blipFill>
        <p:spPr>
          <a:xfrm>
            <a:off x="203515" y="1410970"/>
            <a:ext cx="9128188" cy="57785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 y="366633"/>
            <a:ext cx="9563100" cy="786043"/>
          </a:xfrm>
          <a:prstGeom prst="rect">
            <a:avLst/>
          </a:prstGeom>
        </p:spPr>
        <p:txBody>
          <a:bodyPr vert="horz" lIns="91440" tIns="45720" rIns="91440" bIns="45720" rtlCol="0" anchor="ctr">
            <a:noAutofit/>
          </a:bodyPr>
          <a:lstStyle/>
          <a:p>
            <a:pPr lvl="0" defTabSz="457200">
              <a:spcBef>
                <a:spcPct val="0"/>
              </a:spcBef>
              <a:defRPr/>
            </a:pPr>
            <a:r>
              <a:rPr lang="en-US" sz="2800" dirty="0" smtClean="0">
                <a:solidFill>
                  <a:srgbClr val="860038"/>
                </a:solidFill>
                <a:latin typeface="Rockwell"/>
              </a:rPr>
              <a:t>What Actions Have School Districts Taken?</a:t>
            </a:r>
            <a:br>
              <a:rPr lang="en-US" sz="2800" dirty="0" smtClean="0">
                <a:solidFill>
                  <a:srgbClr val="860038"/>
                </a:solidFill>
                <a:latin typeface="Rockwell"/>
              </a:rPr>
            </a:br>
            <a:r>
              <a:rPr kumimoji="0" lang="en-US" sz="2800" b="0" i="0" u="none" strike="noStrike" kern="1200" cap="none" spc="0" normalizeH="0" baseline="0" noProof="0" dirty="0" smtClean="0">
                <a:ln>
                  <a:noFill/>
                </a:ln>
                <a:solidFill>
                  <a:srgbClr val="860038"/>
                </a:solidFill>
                <a:effectLst/>
                <a:uLnTx/>
                <a:uFillTx/>
                <a:latin typeface="Rockwell"/>
                <a:ea typeface="+mj-ea"/>
                <a:cs typeface="+mj-cs"/>
              </a:rPr>
              <a:t>Nutrition Standards for Competitive Foods and Beverages</a:t>
            </a:r>
            <a:endParaRPr kumimoji="0" lang="en-US" sz="2800" b="0" i="0" u="none" strike="noStrike" kern="1200" cap="none" spc="0" normalizeH="0" baseline="0" noProof="0" dirty="0">
              <a:ln>
                <a:noFill/>
              </a:ln>
              <a:solidFill>
                <a:srgbClr val="860038"/>
              </a:solidFill>
              <a:effectLst/>
              <a:uLnTx/>
              <a:uFillTx/>
              <a:latin typeface="Rockwell"/>
              <a:ea typeface="+mj-ea"/>
              <a:cs typeface="+mj-cs"/>
            </a:endParaRPr>
          </a:p>
        </p:txBody>
      </p:sp>
      <p:pic>
        <p:nvPicPr>
          <p:cNvPr id="7" name="Picture 6" descr="Wellness Policy Competitive Beverage Requirements by School Level, SY 2011-2012&#10;Bar graph showing percent of district policies with competitive beverage requirement across locations of sale. Elementary schools: 39 percent ban regular soda. 17.9 percent ban other suger-sweetened beverage. 16.1 percent limit sugar/calorie content of milk. 12.1 percent ban 2 percent/whole milk. Middle schools: 38.7 percent ban regular soda. 6.5 percent ban other suger-sweetened beverage. 14.1 percent limit sugar/calorie content of milk. 5.6 percent ban 2 percent/whole milk. High schools: 34.3 percent ban regular soda. 4.3 percent ban other suger-sweetened beverage. 14.1 percent limit sugar/calorie content of milk. 5.7 percent ban 2 percent/whole milk. &#10;Locations where policy requirement applies: vending machines, school stores, a la carte lines, in-school fundraisers, and/or classroom parties.&#10;N=668 districts, weighted to represent districts nationwide.&#10;Source: Bridging the Gap Research Program, 2014.&#10;"/>
          <p:cNvPicPr>
            <a:picLocks noChangeAspect="1"/>
          </p:cNvPicPr>
          <p:nvPr/>
        </p:nvPicPr>
        <p:blipFill>
          <a:blip r:embed="rId3"/>
          <a:stretch>
            <a:fillRect/>
          </a:stretch>
        </p:blipFill>
        <p:spPr>
          <a:xfrm>
            <a:off x="171842" y="590077"/>
            <a:ext cx="9508975" cy="7003725"/>
          </a:xfrm>
          <a:prstGeom prst="rect">
            <a:avLst/>
          </a:prstGeom>
        </p:spPr>
      </p:pic>
    </p:spTree>
    <p:extLst>
      <p:ext uri="{BB962C8B-B14F-4D97-AF65-F5344CB8AC3E}">
        <p14:creationId xmlns:p14="http://schemas.microsoft.com/office/powerpoint/2010/main" xmlns="" val="36195835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560177"/>
            <a:ext cx="9512300" cy="1285704"/>
          </a:xfrm>
        </p:spPr>
        <p:txBody>
          <a:bodyPr>
            <a:noAutofit/>
          </a:bodyPr>
          <a:lstStyle/>
          <a:p>
            <a:r>
              <a:rPr lang="en-US" sz="3200" dirty="0" smtClean="0"/>
              <a:t>What Actions Have School Districts Taken?</a:t>
            </a:r>
            <a:br>
              <a:rPr lang="en-US" sz="3200" dirty="0" smtClean="0"/>
            </a:br>
            <a:r>
              <a:rPr lang="en-US" sz="2500" dirty="0" smtClean="0"/>
              <a:t>Marketing and Promotion of Foods and Beverages, SY 2011–12</a:t>
            </a:r>
            <a:endParaRPr lang="en-US" sz="2500" dirty="0"/>
          </a:p>
        </p:txBody>
      </p:sp>
      <p:sp>
        <p:nvSpPr>
          <p:cNvPr id="3" name="Content Placeholder 2"/>
          <p:cNvSpPr>
            <a:spLocks noGrp="1"/>
          </p:cNvSpPr>
          <p:nvPr>
            <p:ph idx="1"/>
          </p:nvPr>
        </p:nvSpPr>
        <p:spPr>
          <a:xfrm>
            <a:off x="503238" y="2101152"/>
            <a:ext cx="8574497" cy="4687122"/>
          </a:xfrm>
        </p:spPr>
        <p:txBody>
          <a:bodyPr>
            <a:normAutofit/>
          </a:bodyPr>
          <a:lstStyle/>
          <a:p>
            <a:pPr lvl="0"/>
            <a:r>
              <a:rPr lang="en-US" dirty="0" smtClean="0"/>
              <a:t>14% of districts prohibited all forms of advertising and promotion of unhealthful choices.</a:t>
            </a:r>
          </a:p>
          <a:p>
            <a:pPr lvl="0"/>
            <a:r>
              <a:rPr lang="en-US" dirty="0" smtClean="0"/>
              <a:t>5% of districts promoted marketing of healthful items or used strategies to encourage healthy choices.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 y="369677"/>
            <a:ext cx="9664700" cy="1285704"/>
          </a:xfrm>
        </p:spPr>
        <p:txBody>
          <a:bodyPr>
            <a:noAutofit/>
          </a:bodyPr>
          <a:lstStyle/>
          <a:p>
            <a:r>
              <a:rPr lang="en-US" sz="3100" dirty="0" smtClean="0"/>
              <a:t>What Actions Have School Districts Taken?</a:t>
            </a:r>
            <a:br>
              <a:rPr lang="en-US" sz="3100" dirty="0" smtClean="0"/>
            </a:br>
            <a:r>
              <a:rPr lang="en-US" sz="2500" dirty="0" smtClean="0"/>
              <a:t>Access to Free Drinking Water on School Campuses, SY 2011–12</a:t>
            </a:r>
            <a:endParaRPr lang="en-US" sz="2500" dirty="0"/>
          </a:p>
        </p:txBody>
      </p:sp>
      <p:sp>
        <p:nvSpPr>
          <p:cNvPr id="3" name="Content Placeholder 2"/>
          <p:cNvSpPr>
            <a:spLocks noGrp="1"/>
          </p:cNvSpPr>
          <p:nvPr>
            <p:ph idx="1"/>
          </p:nvPr>
        </p:nvSpPr>
        <p:spPr>
          <a:xfrm>
            <a:off x="503239" y="1655382"/>
            <a:ext cx="8564561" cy="4915722"/>
          </a:xfrm>
        </p:spPr>
        <p:txBody>
          <a:bodyPr>
            <a:normAutofit/>
          </a:bodyPr>
          <a:lstStyle/>
          <a:p>
            <a:pPr lvl="0"/>
            <a:r>
              <a:rPr lang="en-US" dirty="0" smtClean="0"/>
              <a:t>10% of districts required free access to drinking water throughout the school day. </a:t>
            </a:r>
          </a:p>
          <a:p>
            <a:pPr lvl="0"/>
            <a:r>
              <a:rPr lang="en-US" dirty="0" smtClean="0"/>
              <a:t>9% of districts required free access to drinking water during school meals. </a:t>
            </a:r>
          </a:p>
          <a:p>
            <a:endParaRPr lang="en-US" dirty="0" smtClean="0"/>
          </a:p>
        </p:txBody>
      </p:sp>
      <p:pic>
        <p:nvPicPr>
          <p:cNvPr id="4" name="Picture 3" descr="Image of young girl drinking from water fountain"/>
          <p:cNvPicPr>
            <a:picLocks noChangeAspect="1"/>
          </p:cNvPicPr>
          <p:nvPr/>
        </p:nvPicPr>
        <p:blipFill>
          <a:blip r:embed="rId3" cstate="screen"/>
          <a:stretch>
            <a:fillRect/>
          </a:stretch>
        </p:blipFill>
        <p:spPr>
          <a:xfrm>
            <a:off x="3695700" y="4111728"/>
            <a:ext cx="1920739" cy="2051033"/>
          </a:xfrm>
          <a:prstGeom prst="ellipse">
            <a:avLst/>
          </a:prstGeom>
          <a:ln w="114300" cmpd="thickThin">
            <a:solidFill>
              <a:schemeClr val="accent6"/>
            </a:solidFill>
          </a:ln>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20477"/>
            <a:ext cx="9537699" cy="1285704"/>
          </a:xfrm>
        </p:spPr>
        <p:txBody>
          <a:bodyPr>
            <a:normAutofit/>
          </a:bodyPr>
          <a:lstStyle/>
          <a:p>
            <a:r>
              <a:rPr lang="en-US" sz="3200" dirty="0" smtClean="0"/>
              <a:t>What Actions Have School Districts Taken? Nutrition Education for Students, SY 2011–12</a:t>
            </a:r>
          </a:p>
        </p:txBody>
      </p:sp>
      <p:sp>
        <p:nvSpPr>
          <p:cNvPr id="3" name="Content Placeholder 2"/>
          <p:cNvSpPr>
            <a:spLocks noGrp="1"/>
          </p:cNvSpPr>
          <p:nvPr>
            <p:ph idx="1"/>
          </p:nvPr>
        </p:nvSpPr>
        <p:spPr>
          <a:xfrm>
            <a:off x="503238" y="1833182"/>
            <a:ext cx="8574497" cy="4864922"/>
          </a:xfrm>
        </p:spPr>
        <p:txBody>
          <a:bodyPr>
            <a:normAutofit/>
          </a:bodyPr>
          <a:lstStyle/>
          <a:p>
            <a:pPr lvl="0"/>
            <a:r>
              <a:rPr lang="en-US" dirty="0" smtClean="0"/>
              <a:t>52% of districts required skill-based nutrition education.</a:t>
            </a:r>
          </a:p>
          <a:p>
            <a:pPr lvl="0"/>
            <a:r>
              <a:rPr lang="en-US" dirty="0" smtClean="0"/>
              <a:t>35% of districts required a nutrition education curriculum be provided for each grade level.</a:t>
            </a:r>
          </a:p>
          <a:p>
            <a:pPr lvl="0"/>
            <a:r>
              <a:rPr lang="en-US" dirty="0" smtClean="0"/>
              <a:t>Less than 1% of district policies required a specific number of nutrition education courses or contact hours.</a:t>
            </a:r>
          </a:p>
          <a:p>
            <a:endParaRPr lang="en-US" dirty="0"/>
          </a:p>
        </p:txBody>
      </p:sp>
      <p:sp>
        <p:nvSpPr>
          <p:cNvPr id="4" name="TextBox 3"/>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777"/>
            <a:ext cx="9384030" cy="1285704"/>
          </a:xfrm>
        </p:spPr>
        <p:txBody>
          <a:bodyPr>
            <a:noAutofit/>
          </a:bodyPr>
          <a:lstStyle/>
          <a:p>
            <a:r>
              <a:rPr lang="en-US" sz="3200" dirty="0" smtClean="0"/>
              <a:t>What Actions Have School Districts Taken? </a:t>
            </a:r>
            <a:br>
              <a:rPr lang="en-US" sz="3200" dirty="0" smtClean="0"/>
            </a:br>
            <a:r>
              <a:rPr lang="en-US" sz="2600" dirty="0" smtClean="0"/>
              <a:t>Farm to School Programs and School Gardens, SY 2011–12</a:t>
            </a:r>
          </a:p>
        </p:txBody>
      </p:sp>
      <p:sp>
        <p:nvSpPr>
          <p:cNvPr id="3" name="Content Placeholder 2"/>
          <p:cNvSpPr>
            <a:spLocks noGrp="1"/>
          </p:cNvSpPr>
          <p:nvPr>
            <p:ph idx="1"/>
          </p:nvPr>
        </p:nvSpPr>
        <p:spPr>
          <a:xfrm>
            <a:off x="503239" y="1892272"/>
            <a:ext cx="7548562" cy="4170831"/>
          </a:xfrm>
        </p:spPr>
        <p:txBody>
          <a:bodyPr>
            <a:normAutofit/>
          </a:bodyPr>
          <a:lstStyle/>
          <a:p>
            <a:pPr lvl="0"/>
            <a:r>
              <a:rPr lang="en-US" dirty="0" smtClean="0"/>
              <a:t>Approximately 1% of district policies required Farm to School programs or locally-grown food to be purchased for school meals.</a:t>
            </a:r>
          </a:p>
          <a:p>
            <a:pPr lvl="0"/>
            <a:r>
              <a:rPr lang="en-US" dirty="0" smtClean="0"/>
              <a:t>1% of districts required a school garden.</a:t>
            </a:r>
          </a:p>
          <a:p>
            <a:endParaRPr lang="en-US" dirty="0"/>
          </a:p>
        </p:txBody>
      </p:sp>
      <p:pic>
        <p:nvPicPr>
          <p:cNvPr id="6" name="Picture 5" descr="Image of bowls of fruit"/>
          <p:cNvPicPr>
            <a:picLocks noChangeAspect="1"/>
          </p:cNvPicPr>
          <p:nvPr/>
        </p:nvPicPr>
        <p:blipFill>
          <a:blip r:embed="rId3" cstate="screen"/>
          <a:stretch>
            <a:fillRect/>
          </a:stretch>
        </p:blipFill>
        <p:spPr>
          <a:xfrm>
            <a:off x="6629400" y="4751113"/>
            <a:ext cx="2448335" cy="2144987"/>
          </a:xfrm>
          <a:prstGeom prst="ellipse">
            <a:avLst/>
          </a:prstGeom>
          <a:ln w="114300" cap="sq" cmpd="thickThin">
            <a:solidFill>
              <a:schemeClr val="accent2"/>
            </a:solidFill>
            <a:prstDash val="solid"/>
            <a:miter lim="800000"/>
          </a:ln>
          <a:effectLst>
            <a:innerShdw blurRad="76200">
              <a:srgbClr val="000000"/>
            </a:innerShdw>
          </a:effectLst>
        </p:spPr>
      </p:pic>
      <p:sp>
        <p:nvSpPr>
          <p:cNvPr id="5" name="TextBox 4"/>
          <p:cNvSpPr txBox="1"/>
          <p:nvPr/>
        </p:nvSpPr>
        <p:spPr>
          <a:xfrm>
            <a:off x="4457700" y="73279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59165"/>
            <a:ext cx="8747334" cy="1295400"/>
          </a:xfrm>
        </p:spPr>
        <p:txBody>
          <a:bodyPr/>
          <a:lstStyle/>
          <a:p>
            <a:r>
              <a:rPr lang="en-US" dirty="0" smtClean="0"/>
              <a:t>Slideshow Content Organization</a:t>
            </a:r>
            <a:endParaRPr lang="en-US" dirty="0"/>
          </a:p>
        </p:txBody>
      </p:sp>
      <p:sp>
        <p:nvSpPr>
          <p:cNvPr id="3" name="Content Placeholder 2"/>
          <p:cNvSpPr>
            <a:spLocks noGrp="1"/>
          </p:cNvSpPr>
          <p:nvPr>
            <p:ph idx="1"/>
          </p:nvPr>
        </p:nvSpPr>
        <p:spPr>
          <a:xfrm>
            <a:off x="503239" y="1840230"/>
            <a:ext cx="8747334" cy="5474970"/>
          </a:xfrm>
        </p:spPr>
        <p:txBody>
          <a:bodyPr>
            <a:noAutofit/>
          </a:bodyPr>
          <a:lstStyle/>
          <a:p>
            <a:pPr>
              <a:buFont typeface="Wingdings" pitchFamily="2" charset="2"/>
              <a:buChar char="§"/>
            </a:pPr>
            <a:r>
              <a:rPr lang="en-US" sz="3600" dirty="0" smtClean="0"/>
              <a:t>Each topic area contains</a:t>
            </a:r>
          </a:p>
          <a:p>
            <a:pPr lvl="1">
              <a:buFont typeface="Wingdings" pitchFamily="2" charset="2"/>
              <a:buChar char="§"/>
            </a:pPr>
            <a:r>
              <a:rPr lang="en-US" sz="3200" dirty="0" smtClean="0"/>
              <a:t>Background information</a:t>
            </a:r>
          </a:p>
          <a:p>
            <a:pPr lvl="2">
              <a:buFont typeface="Wingdings" pitchFamily="2" charset="2"/>
              <a:buChar char="§"/>
            </a:pPr>
            <a:r>
              <a:rPr lang="en-US" sz="2800" dirty="0" smtClean="0"/>
              <a:t>Health impact</a:t>
            </a:r>
          </a:p>
          <a:p>
            <a:pPr lvl="2">
              <a:buFont typeface="Wingdings" pitchFamily="2" charset="2"/>
              <a:buChar char="§"/>
            </a:pPr>
            <a:r>
              <a:rPr lang="en-US" sz="2800" dirty="0" smtClean="0"/>
              <a:t>Current recommendations</a:t>
            </a:r>
          </a:p>
          <a:p>
            <a:pPr lvl="1">
              <a:buFont typeface="Wingdings" pitchFamily="2" charset="2"/>
              <a:buChar char="§"/>
            </a:pPr>
            <a:r>
              <a:rPr lang="en-US" sz="3200" dirty="0" smtClean="0"/>
              <a:t>Actions (results)</a:t>
            </a:r>
          </a:p>
          <a:p>
            <a:pPr lvl="1">
              <a:buFont typeface="Wingdings" pitchFamily="2" charset="2"/>
              <a:buChar char="§"/>
            </a:pPr>
            <a:r>
              <a:rPr lang="en-US" sz="3200" dirty="0" smtClean="0"/>
              <a:t>Strategies and expert recommendations</a:t>
            </a:r>
          </a:p>
          <a:p>
            <a:pPr lvl="1">
              <a:buFont typeface="Wingdings" pitchFamily="2" charset="2"/>
              <a:buChar char="§"/>
            </a:pPr>
            <a:r>
              <a:rPr lang="en-US" sz="3200" dirty="0" smtClean="0"/>
              <a:t>Resources from CDC, USDA, Action for Healthy Kids (AFHK), and others</a:t>
            </a:r>
          </a:p>
          <a:p>
            <a:pPr lvl="1">
              <a:buFont typeface="Wingdings" pitchFamily="2" charset="2"/>
              <a:buChar char="§"/>
            </a:pPr>
            <a:r>
              <a:rPr lang="en-US" sz="3200" dirty="0" smtClean="0"/>
              <a:t>References to literature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2377"/>
            <a:ext cx="9550400" cy="1285704"/>
          </a:xfrm>
        </p:spPr>
        <p:txBody>
          <a:bodyPr>
            <a:noAutofit/>
          </a:bodyPr>
          <a:lstStyle/>
          <a:p>
            <a:r>
              <a:rPr lang="en-US" sz="3200" dirty="0" smtClean="0"/>
              <a:t>What Actions Have School Districts Taken? </a:t>
            </a:r>
            <a:br>
              <a:rPr lang="en-US" sz="3200" dirty="0" smtClean="0"/>
            </a:br>
            <a:r>
              <a:rPr lang="en-US" sz="2600" dirty="0" smtClean="0"/>
              <a:t>Nutrition-Related Training for School Personnel, SY 2011–12</a:t>
            </a:r>
          </a:p>
        </p:txBody>
      </p:sp>
      <p:sp>
        <p:nvSpPr>
          <p:cNvPr id="3" name="Content Placeholder 2"/>
          <p:cNvSpPr>
            <a:spLocks noGrp="1"/>
          </p:cNvSpPr>
          <p:nvPr>
            <p:ph idx="1"/>
          </p:nvPr>
        </p:nvSpPr>
        <p:spPr>
          <a:xfrm>
            <a:off x="503238" y="1968472"/>
            <a:ext cx="8574497" cy="4170831"/>
          </a:xfrm>
        </p:spPr>
        <p:txBody>
          <a:bodyPr>
            <a:normAutofit/>
          </a:bodyPr>
          <a:lstStyle/>
          <a:p>
            <a:pPr lvl="0"/>
            <a:r>
              <a:rPr lang="en-US" dirty="0" smtClean="0"/>
              <a:t>12% of districts required nutrition education training or professional development for all district staff.</a:t>
            </a:r>
          </a:p>
          <a:p>
            <a:pPr lvl="0"/>
            <a:r>
              <a:rPr lang="en-US" dirty="0" smtClean="0"/>
              <a:t>10% of districts required nutrition education training or professional development for food service staff.</a:t>
            </a:r>
          </a:p>
          <a:p>
            <a:endParaRPr lang="en-US" dirty="0"/>
          </a:p>
        </p:txBody>
      </p:sp>
      <p:pic>
        <p:nvPicPr>
          <p:cNvPr id="4" name="Picture 3" descr="Image of a woman serving lunch to students"/>
          <p:cNvPicPr>
            <a:picLocks noChangeAspect="1"/>
          </p:cNvPicPr>
          <p:nvPr/>
        </p:nvPicPr>
        <p:blipFill>
          <a:blip r:embed="rId3" cstate="screen"/>
          <a:stretch>
            <a:fillRect/>
          </a:stretch>
        </p:blipFill>
        <p:spPr>
          <a:xfrm>
            <a:off x="4382909" y="5036957"/>
            <a:ext cx="2295882" cy="2338399"/>
          </a:xfrm>
          <a:prstGeom prst="ellipse">
            <a:avLst/>
          </a:prstGeom>
          <a:ln w="114300" cmpd="thickThin">
            <a:solidFill>
              <a:srgbClr val="5C8727"/>
            </a:solidFill>
          </a:ln>
        </p:spPr>
      </p:pic>
      <p:sp>
        <p:nvSpPr>
          <p:cNvPr id="5" name="TextBox 4"/>
          <p:cNvSpPr txBox="1"/>
          <p:nvPr/>
        </p:nvSpPr>
        <p:spPr>
          <a:xfrm>
            <a:off x="4457700" y="7442200"/>
            <a:ext cx="5080000" cy="276999"/>
          </a:xfrm>
          <a:prstGeom prst="rect">
            <a:avLst/>
          </a:prstGeom>
          <a:noFill/>
        </p:spPr>
        <p:txBody>
          <a:bodyPr wrap="square" rtlCol="0">
            <a:spAutoFit/>
          </a:bodyPr>
          <a:lstStyle/>
          <a:p>
            <a:pPr algn="r"/>
            <a:r>
              <a:rPr lang="en-US" sz="1200" b="1" dirty="0" smtClean="0"/>
              <a:t>Source: Bridging the Gap Research Program, 2014</a:t>
            </a:r>
            <a:endParaRPr lang="en-US" sz="1200" b="1" dirty="0"/>
          </a:p>
        </p:txBody>
      </p:sp>
    </p:spTree>
    <p:extLst>
      <p:ext uri="{BB962C8B-B14F-4D97-AF65-F5344CB8AC3E}">
        <p14:creationId xmlns:p14="http://schemas.microsoft.com/office/powerpoint/2010/main" xmlns="" val="21890739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17255"/>
            <a:ext cx="9613900" cy="1295400"/>
          </a:xfrm>
        </p:spPr>
        <p:txBody>
          <a:bodyPr>
            <a:noAutofit/>
          </a:bodyPr>
          <a:lstStyle/>
          <a:p>
            <a:r>
              <a:rPr lang="en-US" sz="3200" dirty="0" smtClean="0"/>
              <a:t>What Actions Have School Districts Taken?</a:t>
            </a:r>
            <a:br>
              <a:rPr lang="en-US" sz="3200" dirty="0" smtClean="0"/>
            </a:br>
            <a:r>
              <a:rPr lang="en-US" sz="3200" dirty="0" smtClean="0"/>
              <a:t>School Meals Participation </a:t>
            </a:r>
            <a:endParaRPr lang="en-US" sz="3200" dirty="0"/>
          </a:p>
        </p:txBody>
      </p:sp>
      <p:pic>
        <p:nvPicPr>
          <p:cNvPr id="5" name="Picture 4" descr="Policy Strategies to Increase School Meal Participation, SY 2011-2012.&#10;Bar graph showing percent of districts nationwide. USDA school breakfast program 50.71 percent. Engaging students 12.99 percent. Adequate time to eat 10.59 percent. Recess before lunch (elementary) 3.09 percent. Closed campus policies 1.76 percent.&#10;Percentage of district wellness policies containing required strategies to increase school meal participation.&#10;N=668 districts, weighted to represent districts nationwide.&#10;Source: Bridging the Gap Research Program, 2014.&#10;"/>
          <p:cNvPicPr>
            <a:picLocks noChangeAspect="1"/>
          </p:cNvPicPr>
          <p:nvPr/>
        </p:nvPicPr>
        <p:blipFill>
          <a:blip r:embed="rId3"/>
          <a:stretch>
            <a:fillRect/>
          </a:stretch>
        </p:blipFill>
        <p:spPr>
          <a:xfrm>
            <a:off x="181739" y="635786"/>
            <a:ext cx="9283441" cy="6729428"/>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951857"/>
          </a:xfrm>
        </p:spPr>
        <p:txBody>
          <a:bodyPr>
            <a:normAutofit fontScale="92500" lnSpcReduction="10000"/>
          </a:bodyPr>
          <a:lstStyle/>
          <a:p>
            <a:pPr lvl="0"/>
            <a:r>
              <a:rPr lang="en-US" dirty="0" smtClean="0"/>
              <a:t>Provide training and technical assistance to districts on revising district wellness policies to align with national recommendations</a:t>
            </a:r>
            <a:r>
              <a:rPr lang="en-US" baseline="30000" dirty="0" smtClean="0"/>
              <a:t> </a:t>
            </a:r>
            <a:endParaRPr lang="en-US" dirty="0" smtClean="0"/>
          </a:p>
          <a:p>
            <a:pPr lvl="0"/>
            <a:r>
              <a:rPr lang="en-US" dirty="0" smtClean="0"/>
              <a:t>Assist districts with monitoring and reporting on the implementation of district wellness policies</a:t>
            </a:r>
          </a:p>
          <a:p>
            <a:pPr lvl="0"/>
            <a:r>
              <a:rPr lang="en-US" dirty="0" smtClean="0"/>
              <a:t>Educate districts and relevant state groups on elements of a healthy school nutrition environment</a:t>
            </a:r>
          </a:p>
          <a:p>
            <a:pPr lvl="0"/>
            <a:r>
              <a:rPr lang="en-US" dirty="0" smtClean="0"/>
              <a:t>Work to develop Farm to School programs</a:t>
            </a:r>
          </a:p>
          <a:p>
            <a:pPr lvl="0"/>
            <a:r>
              <a:rPr lang="en-US" dirty="0" smtClean="0"/>
              <a:t>Work with districts to update school kitchens with the equipment needed to prepare healthy meals</a:t>
            </a:r>
          </a:p>
          <a:p>
            <a:pPr lvl="0"/>
            <a:r>
              <a:rPr lang="en-US" dirty="0" smtClean="0"/>
              <a:t>Provide nutrition training and professional development opportunities for district and food service staff</a:t>
            </a:r>
          </a:p>
          <a:p>
            <a:pPr lvl="0"/>
            <a:r>
              <a:rPr lang="en-US" dirty="0" smtClean="0"/>
              <a:t>Support standards-based nutrition education for districts and schools</a:t>
            </a:r>
          </a:p>
          <a:p>
            <a:pPr>
              <a:buNone/>
            </a:pPr>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solidFill>
                  <a:srgbClr val="7F7F7F"/>
                </a:solidFill>
              </a:rPr>
              <a:t>States can</a:t>
            </a:r>
            <a:r>
              <a:rPr lang="en-US" baseline="30000" dirty="0" smtClean="0">
                <a:solidFill>
                  <a:srgbClr val="7F7F7F"/>
                </a:solidFill>
              </a:rPr>
              <a:t>6,7,9-13</a:t>
            </a:r>
            <a:endParaRPr lang="en-US" dirty="0">
              <a:solidFill>
                <a:srgbClr val="7F7F7F"/>
              </a:solidFill>
            </a:endParaRPr>
          </a:p>
        </p:txBody>
      </p:sp>
    </p:spTree>
    <p:extLst>
      <p:ext uri="{BB962C8B-B14F-4D97-AF65-F5344CB8AC3E}">
        <p14:creationId xmlns:p14="http://schemas.microsoft.com/office/powerpoint/2010/main" xmlns="" val="1937780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Supporting School Nutrition</a:t>
            </a:r>
          </a:p>
        </p:txBody>
      </p:sp>
      <p:sp>
        <p:nvSpPr>
          <p:cNvPr id="3" name="Text Placeholder 2"/>
          <p:cNvSpPr>
            <a:spLocks noGrp="1"/>
          </p:cNvSpPr>
          <p:nvPr>
            <p:ph type="body" sz="quarter" idx="13"/>
          </p:nvPr>
        </p:nvSpPr>
        <p:spPr>
          <a:xfrm>
            <a:off x="503238" y="2532676"/>
            <a:ext cx="8777393" cy="4658345"/>
          </a:xfrm>
        </p:spPr>
        <p:txBody>
          <a:bodyPr>
            <a:normAutofit/>
          </a:bodyPr>
          <a:lstStyle/>
          <a:p>
            <a:pPr lvl="0" fontAlgn="base"/>
            <a:r>
              <a:rPr lang="en-US" dirty="0" smtClean="0"/>
              <a:t>Review and revise the district wellness policy to align with national recommendations</a:t>
            </a:r>
          </a:p>
          <a:p>
            <a:pPr lvl="0" fontAlgn="base"/>
            <a:r>
              <a:rPr lang="en-US" dirty="0" smtClean="0"/>
              <a:t>Assist schools with implementing the policy</a:t>
            </a:r>
          </a:p>
          <a:p>
            <a:pPr lvl="0"/>
            <a:r>
              <a:rPr lang="en-US" dirty="0" smtClean="0"/>
              <a:t>Implement strong nutrition standards that meet or exceed the USDA’s “Smart Snacks in School” nutrition standards for all foods sold in school</a:t>
            </a:r>
          </a:p>
          <a:p>
            <a:pPr lvl="0" fontAlgn="base"/>
            <a:r>
              <a:rPr lang="en-US" dirty="0" smtClean="0"/>
              <a:t>Prohibit marketing of unhealthful items, and promote more healthful items</a:t>
            </a:r>
          </a:p>
          <a:p>
            <a:pPr lvl="0" fontAlgn="base"/>
            <a:r>
              <a:rPr lang="en-US" dirty="0" smtClean="0"/>
              <a:t>Encourage school staff to model healthy eating behaviors</a:t>
            </a:r>
          </a:p>
          <a:p>
            <a:pPr lvl="0"/>
            <a:r>
              <a:rPr lang="en-US" dirty="0" smtClean="0"/>
              <a:t>Adopt strategies to improve school meal participation rates</a:t>
            </a:r>
            <a:endParaRPr lang="en-US" dirty="0"/>
          </a:p>
          <a:p>
            <a:endParaRPr lang="en-US" dirty="0"/>
          </a:p>
          <a:p>
            <a:endParaRPr lang="en-US" dirty="0"/>
          </a:p>
          <a:p>
            <a:endParaRPr lang="en-US" dirty="0"/>
          </a:p>
        </p:txBody>
      </p:sp>
      <p:sp>
        <p:nvSpPr>
          <p:cNvPr id="4" name="Text Placeholder 3"/>
          <p:cNvSpPr>
            <a:spLocks noGrp="1"/>
          </p:cNvSpPr>
          <p:nvPr>
            <p:ph type="body" idx="1"/>
          </p:nvPr>
        </p:nvSpPr>
        <p:spPr/>
        <p:txBody>
          <a:bodyPr>
            <a:normAutofit fontScale="92500" lnSpcReduction="10000"/>
          </a:bodyPr>
          <a:lstStyle/>
          <a:p>
            <a:r>
              <a:rPr lang="en-US" dirty="0" smtClean="0"/>
              <a:t>School districts and Schools can</a:t>
            </a:r>
            <a:r>
              <a:rPr lang="en-US" baseline="30000" dirty="0" smtClean="0"/>
              <a:t>6,7,9-13</a:t>
            </a:r>
            <a:endParaRPr lang="en-US" dirty="0"/>
          </a:p>
        </p:txBody>
      </p:sp>
    </p:spTree>
    <p:extLst>
      <p:ext uri="{BB962C8B-B14F-4D97-AF65-F5344CB8AC3E}">
        <p14:creationId xmlns:p14="http://schemas.microsoft.com/office/powerpoint/2010/main" xmlns="" val="28171959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8" y="2114550"/>
            <a:ext cx="8536923" cy="4170831"/>
          </a:xfrm>
        </p:spPr>
        <p:txBody>
          <a:bodyPr>
            <a:normAutofit/>
          </a:bodyPr>
          <a:lstStyle/>
          <a:p>
            <a:pPr lvl="0">
              <a:spcAft>
                <a:spcPts val="600"/>
              </a:spcAft>
            </a:pPr>
            <a:r>
              <a:rPr lang="en-US" sz="2000" dirty="0" smtClean="0"/>
              <a:t>CDC. Healthy Youth! Nutrition, Physical Activity and Obesity. </a:t>
            </a:r>
            <a:r>
              <a:rPr lang="en-US" sz="2000" dirty="0" smtClean="0">
                <a:hlinkClick r:id="rId3"/>
              </a:rPr>
              <a:t>www.cdc.gov/healthyyouth/npao</a:t>
            </a:r>
            <a:r>
              <a:rPr lang="en-US" sz="2000" dirty="0" smtClean="0"/>
              <a:t>. </a:t>
            </a:r>
          </a:p>
          <a:p>
            <a:pPr lvl="0">
              <a:spcAft>
                <a:spcPts val="600"/>
              </a:spcAft>
            </a:pPr>
            <a:r>
              <a:rPr lang="en-US" sz="2000" dirty="0" smtClean="0"/>
              <a:t>USDA. School Nutrition Environment and Wellness Resources. </a:t>
            </a:r>
            <a:r>
              <a:rPr lang="en-US" sz="2000" u="sng" dirty="0" smtClean="0">
                <a:hlinkClick r:id="rId4" action="ppaction://hlinkfile"/>
              </a:rPr>
              <a:t>healthymeals.nal.usda.gov/school-wellness-resources</a:t>
            </a:r>
            <a:r>
              <a:rPr lang="en-US" sz="2000" dirty="0" smtClean="0"/>
              <a:t>. </a:t>
            </a:r>
          </a:p>
          <a:p>
            <a:pPr lvl="0">
              <a:spcAft>
                <a:spcPts val="600"/>
              </a:spcAft>
            </a:pPr>
            <a:r>
              <a:rPr lang="en-US" sz="2000" dirty="0" smtClean="0"/>
              <a:t>USDA. Local School Wellness Policies. </a:t>
            </a:r>
            <a:br>
              <a:rPr lang="en-US" sz="2000" dirty="0" smtClean="0"/>
            </a:br>
            <a:r>
              <a:rPr lang="en-US" sz="2000" u="sng" dirty="0" smtClean="0">
                <a:hlinkClick r:id="rId5"/>
              </a:rPr>
              <a:t>www.fns.usda.gov/tn/local-school-wellness-policy</a:t>
            </a:r>
            <a:r>
              <a:rPr lang="en-US" sz="2000" dirty="0" smtClean="0"/>
              <a:t>. </a:t>
            </a:r>
          </a:p>
          <a:p>
            <a:pPr lvl="0">
              <a:spcAft>
                <a:spcPts val="600"/>
              </a:spcAft>
            </a:pPr>
            <a:r>
              <a:rPr lang="en-US" sz="2000" dirty="0" smtClean="0"/>
              <a:t>USDA. Smart Snacks in School. </a:t>
            </a:r>
            <a:br>
              <a:rPr lang="en-US" sz="2000" dirty="0" smtClean="0"/>
            </a:br>
            <a:r>
              <a:rPr lang="en-US" sz="2000" u="sng" dirty="0" smtClean="0">
                <a:hlinkClick r:id="rId6"/>
              </a:rPr>
              <a:t>http://www.fns.usda.gov/school-meals/smart-snacks-schools</a:t>
            </a:r>
            <a:r>
              <a:rPr lang="en-US" sz="2000" dirty="0" smtClean="0"/>
              <a:t>.</a:t>
            </a:r>
          </a:p>
          <a:p>
            <a:r>
              <a:rPr lang="en-US" sz="2000" dirty="0" smtClean="0"/>
              <a:t>Bridging the Gap Research. School district wellness policy-related reports and materials. </a:t>
            </a:r>
            <a:r>
              <a:rPr lang="en-US" sz="2000" dirty="0" smtClean="0">
                <a:hlinkClick r:id="rId7"/>
              </a:rPr>
              <a:t>www.bridgingthegapresearch.org/research/district_wellness_policies</a:t>
            </a:r>
            <a:r>
              <a:rPr lang="en-US" sz="2000" dirty="0" smtClean="0"/>
              <a:t>.</a:t>
            </a:r>
          </a:p>
          <a:p>
            <a:pPr marL="514350" indent="-514350"/>
            <a:endParaRPr lang="en-US" sz="2000" dirty="0" smtClean="0"/>
          </a:p>
        </p:txBody>
      </p:sp>
    </p:spTree>
    <p:extLst>
      <p:ext uri="{BB962C8B-B14F-4D97-AF65-F5344CB8AC3E}">
        <p14:creationId xmlns:p14="http://schemas.microsoft.com/office/powerpoint/2010/main" xmlns="" val="39539460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9" y="1958340"/>
            <a:ext cx="8551952" cy="5814060"/>
          </a:xfrm>
        </p:spPr>
        <p:txBody>
          <a:bodyPr>
            <a:normAutofit fontScale="92500" lnSpcReduction="10000"/>
          </a:bodyPr>
          <a:lstStyle/>
          <a:p>
            <a:pPr marL="514350" lvl="0" indent="-514350">
              <a:buFont typeface="+mj-lt"/>
              <a:buAutoNum type="arabicPeriod"/>
            </a:pPr>
            <a:r>
              <a:rPr lang="en-US" sz="2000" dirty="0" smtClean="0"/>
              <a:t>Centers for Disease Control and Prevention. Basics about Childhood Obesity. 2012. Available at: </a:t>
            </a:r>
            <a:r>
              <a:rPr lang="en-US" sz="2000" u="sng" dirty="0" smtClean="0">
                <a:hlinkClick r:id="rId3"/>
              </a:rPr>
              <a:t>http://www.cdc.gov/obesity/childhood/basics.html</a:t>
            </a:r>
            <a:r>
              <a:rPr lang="en-US" sz="2000" dirty="0" smtClean="0"/>
              <a:t>.</a:t>
            </a:r>
          </a:p>
          <a:p>
            <a:pPr marL="514350" lvl="0" indent="-514350">
              <a:buFont typeface="+mj-lt"/>
              <a:buAutoNum type="arabicPeriod"/>
            </a:pPr>
            <a:r>
              <a:rPr lang="en-US" sz="2000" dirty="0" smtClean="0"/>
              <a:t>U.S. Department of Agriculture and U.S. Department of Health and Human Services. Dietary Guidelines for Americans, 2010. 7th Edition, Washington, DC: U.S. Government Printing Office, December 2010. </a:t>
            </a:r>
          </a:p>
          <a:p>
            <a:pPr marL="514350" lvl="0" indent="-514350">
              <a:buFont typeface="+mj-lt"/>
              <a:buAutoNum type="arabicPeriod"/>
            </a:pPr>
            <a:r>
              <a:rPr lang="en-US" sz="2000" dirty="0" smtClean="0"/>
              <a:t>Centers for Disease Control and Prevention. School health guidelines to promote healthy eating and physical activity. MMWR 2011;60:1–76.</a:t>
            </a:r>
          </a:p>
          <a:p>
            <a:pPr marL="514350" lvl="0" indent="-514350">
              <a:buFont typeface="+mj-lt"/>
              <a:buAutoNum type="arabicPeriod"/>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marL="514350" indent="-514350">
              <a:buFont typeface="+mj-lt"/>
              <a:buAutoNum type="arabicPeriod"/>
            </a:pPr>
            <a:r>
              <a:rPr lang="en-US" sz="2000" dirty="0" err="1" smtClean="0"/>
              <a:t>Kleinman</a:t>
            </a:r>
            <a:r>
              <a:rPr lang="en-US" sz="2000" dirty="0" smtClean="0"/>
              <a:t> RE, Hall S, Green H, </a:t>
            </a:r>
            <a:r>
              <a:rPr lang="en-US" sz="2000" dirty="0" err="1" smtClean="0"/>
              <a:t>Korzec</a:t>
            </a:r>
            <a:r>
              <a:rPr lang="en-US" sz="2000" dirty="0" smtClean="0"/>
              <a:t>-Ramirez D, Patton K, </a:t>
            </a:r>
            <a:r>
              <a:rPr lang="en-US" sz="2000" dirty="0" err="1" smtClean="0"/>
              <a:t>Pagano</a:t>
            </a:r>
            <a:r>
              <a:rPr lang="en-US" sz="2000" dirty="0" smtClean="0"/>
              <a:t> ME, Murphy JM. Diet, breakfast, and academic performance in children. Ann </a:t>
            </a:r>
            <a:r>
              <a:rPr lang="en-US" sz="2000" dirty="0" err="1" smtClean="0"/>
              <a:t>Nutr</a:t>
            </a:r>
            <a:r>
              <a:rPr lang="en-US" sz="2000" dirty="0" smtClean="0"/>
              <a:t> </a:t>
            </a:r>
            <a:r>
              <a:rPr lang="en-US" sz="2000" dirty="0" err="1" smtClean="0"/>
              <a:t>Metab</a:t>
            </a:r>
            <a:r>
              <a:rPr lang="en-US" sz="2000" dirty="0" smtClean="0"/>
              <a:t> 2002;46 </a:t>
            </a:r>
            <a:r>
              <a:rPr lang="en-US" sz="2000" dirty="0" err="1" smtClean="0"/>
              <a:t>Suppl</a:t>
            </a:r>
            <a:r>
              <a:rPr lang="en-US" sz="2000" dirty="0" smtClean="0"/>
              <a:t> 1:24-30.</a:t>
            </a:r>
          </a:p>
          <a:p>
            <a:pPr marL="514350" lvl="0" indent="-514350">
              <a:buFont typeface="+mj-lt"/>
              <a:buAutoNum type="arabicPeriod"/>
            </a:pPr>
            <a:r>
              <a:rPr lang="en-US" sz="2000" dirty="0" smtClean="0"/>
              <a:t>Institute of Medicine. Food Marketing to Children: Threat or Opportunity? Washington, DC: National Academies Press; 2005.</a:t>
            </a:r>
          </a:p>
          <a:p>
            <a:pPr marL="514350" indent="-514350">
              <a:buFont typeface="+mj-lt"/>
              <a:buAutoNum type="arabicPeriod"/>
            </a:pPr>
            <a:r>
              <a:rPr lang="en-US" sz="2000" dirty="0" smtClean="0"/>
              <a:t>American Academy of Pediatrics. Prevention and Treatment Childhood Overweight and Obesity: Policy Tool. Available at: </a:t>
            </a:r>
            <a:r>
              <a:rPr lang="en-US" sz="2000" u="sng" dirty="0" smtClean="0">
                <a:hlinkClick r:id="rId4"/>
              </a:rPr>
              <a:t>http://www2.aap.org/obesity/schools_5.html</a:t>
            </a:r>
            <a:r>
              <a:rPr lang="en-US" sz="2000" dirty="0" smtClean="0"/>
              <a:t>.</a:t>
            </a:r>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xmlns="" val="1864979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9149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Creating Supportive School Nutrition Environments</a:t>
            </a:r>
            <a:endParaRPr lang="en-US" sz="2800" dirty="0"/>
          </a:p>
        </p:txBody>
      </p:sp>
      <p:sp>
        <p:nvSpPr>
          <p:cNvPr id="2" name="Text Placeholder 1"/>
          <p:cNvSpPr>
            <a:spLocks noGrp="1"/>
          </p:cNvSpPr>
          <p:nvPr>
            <p:ph idx="1"/>
          </p:nvPr>
        </p:nvSpPr>
        <p:spPr>
          <a:xfrm>
            <a:off x="503239" y="1958340"/>
            <a:ext cx="8551952" cy="5814060"/>
          </a:xfrm>
        </p:spPr>
        <p:txBody>
          <a:bodyPr>
            <a:normAutofit/>
          </a:bodyPr>
          <a:lstStyle/>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p>
          <a:p>
            <a:pPr marL="514350" lvl="0" indent="-514350">
              <a:buFont typeface="+mj-lt"/>
              <a:buAutoNum type="arabicPeriod" startAt="8"/>
            </a:pPr>
            <a:r>
              <a:rPr lang="en-US" sz="2000" dirty="0" smtClean="0"/>
              <a:t>Centers for Disease Control and Prevention. Recommended community strategies and measurements to prevent childhood obesity in the United States. MMWR 2009;58:1–26. </a:t>
            </a:r>
          </a:p>
          <a:p>
            <a:pPr marL="514350" lvl="0" indent="-514350">
              <a:buFont typeface="+mj-lt"/>
              <a:buAutoNum type="arabicPeriod" startAt="8"/>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u="sng" dirty="0" smtClean="0"/>
              <a:t>.</a:t>
            </a:r>
          </a:p>
          <a:p>
            <a:pPr marL="514350" lvl="0" indent="-514350">
              <a:buFont typeface="+mj-lt"/>
              <a:buAutoNum type="arabicPeriod" startAt="8"/>
            </a:pPr>
            <a:r>
              <a:rPr lang="en-US" sz="2000" dirty="0" smtClean="0"/>
              <a:t>Institute of Medicine. Food Marketing to Children: Threat or Opportunity? Washington, DC: National Academies Press; 2005.</a:t>
            </a:r>
          </a:p>
          <a:p>
            <a:pPr marL="514350" lvl="0" indent="-514350">
              <a:buFont typeface="+mj-lt"/>
              <a:buAutoNum type="arabicPeriod" startAt="8"/>
            </a:pPr>
            <a:r>
              <a:rPr lang="en-US" sz="2000" dirty="0" smtClean="0"/>
              <a:t>Institute of Medicine. Local Government Actions to Prevent Childhood Obesity. Washington, DC: The National Academies Press; 2009. </a:t>
            </a:r>
          </a:p>
          <a:p>
            <a:pPr marL="514350" lvl="0" indent="-514350">
              <a:buFont typeface="+mj-lt"/>
              <a:buAutoNum type="arabicPeriod" startAt="8"/>
            </a:pPr>
            <a:r>
              <a:rPr lang="en-US" sz="2000" dirty="0" smtClean="0"/>
              <a:t>Institute of Medicine. Nutrition Standards for Foods in Schools: Leading the Way toward Healthier Youth. Washington, DC: The National Academies Press; 2007. </a:t>
            </a:r>
            <a:endParaRPr lang="en-US" sz="1800" dirty="0" smtClean="0"/>
          </a:p>
          <a:p>
            <a:pPr marL="514350" indent="-514350"/>
            <a:endParaRPr lang="en-US" sz="1800" dirty="0" smtClean="0"/>
          </a:p>
          <a:p>
            <a:pPr marL="137160" indent="-457200">
              <a:spcAft>
                <a:spcPts val="600"/>
              </a:spcAft>
            </a:pPr>
            <a:endParaRPr lang="en-US" sz="1800" dirty="0"/>
          </a:p>
        </p:txBody>
      </p:sp>
    </p:spTree>
    <p:extLst>
      <p:ext uri="{BB962C8B-B14F-4D97-AF65-F5344CB8AC3E}">
        <p14:creationId xmlns:p14="http://schemas.microsoft.com/office/powerpoint/2010/main" xmlns="" val="1864979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Strategies for Improving Access to Drinking Water in Schools</a:t>
            </a:r>
            <a:endParaRPr lang="en-US" sz="38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Improving Access to Drinking Water in  Schools'"/>
          <p:cNvPicPr>
            <a:picLocks noGrp="1" noChangeAspect="1"/>
          </p:cNvPicPr>
          <p:nvPr>
            <p:ph type="pic" sz="quarter" idx="10"/>
          </p:nvPr>
        </p:nvPicPr>
        <p:blipFill>
          <a:blip r:embed="rId3" cstate="screen"/>
          <a:stretch>
            <a:fillRect/>
          </a:stretch>
        </p:blipFill>
        <p:spPr>
          <a:xfrm>
            <a:off x="3434485" y="246824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for Improving Access to Drinking Water in Schools</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a:t>
            </a:r>
          </a:p>
          <a:p>
            <a:pPr lvl="1"/>
            <a:r>
              <a:rPr lang="en-US" dirty="0" smtClean="0">
                <a:solidFill>
                  <a:schemeClr val="tx1"/>
                </a:solidFill>
              </a:rPr>
              <a:t>Local school wellness policies address water accessibility</a:t>
            </a:r>
          </a:p>
          <a:p>
            <a:pPr lvl="1"/>
            <a:r>
              <a:rPr lang="en-US" dirty="0" smtClean="0">
                <a:solidFill>
                  <a:schemeClr val="tx1"/>
                </a:solidFill>
              </a:rPr>
              <a:t>Policy opportunities exist</a:t>
            </a:r>
          </a:p>
          <a:p>
            <a:r>
              <a:rPr lang="en-US" dirty="0" smtClean="0">
                <a:solidFill>
                  <a:schemeClr val="tx1"/>
                </a:solidFill>
              </a:rPr>
              <a:t>Summarizes actions taken by school districts relative to water accessibility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634755"/>
            <a:ext cx="8747334" cy="1295400"/>
          </a:xfrm>
        </p:spPr>
        <p:txBody>
          <a:bodyPr/>
          <a:lstStyle/>
          <a:p>
            <a:r>
              <a:rPr lang="en-US" dirty="0" smtClean="0"/>
              <a:t>Impact on Health</a:t>
            </a:r>
            <a:endParaRPr lang="en-US" dirty="0"/>
          </a:p>
        </p:txBody>
      </p:sp>
      <p:sp>
        <p:nvSpPr>
          <p:cNvPr id="3" name="Content Placeholder 2"/>
          <p:cNvSpPr>
            <a:spLocks noGrp="1"/>
          </p:cNvSpPr>
          <p:nvPr>
            <p:ph idx="1"/>
          </p:nvPr>
        </p:nvSpPr>
        <p:spPr>
          <a:xfrm>
            <a:off x="503238" y="1714500"/>
            <a:ext cx="7358062" cy="5702300"/>
          </a:xfrm>
        </p:spPr>
        <p:txBody>
          <a:bodyPr>
            <a:normAutofit/>
          </a:bodyPr>
          <a:lstStyle/>
          <a:p>
            <a:r>
              <a:rPr lang="en-US" dirty="0" smtClean="0"/>
              <a:t>Water consumption is important</a:t>
            </a:r>
            <a:r>
              <a:rPr lang="en-US" baseline="30000" dirty="0" smtClean="0"/>
              <a:t>1-3</a:t>
            </a:r>
            <a:r>
              <a:rPr lang="en-US" dirty="0" smtClean="0"/>
              <a:t> for students’</a:t>
            </a:r>
          </a:p>
          <a:p>
            <a:pPr lvl="1"/>
            <a:r>
              <a:rPr lang="en-US" dirty="0" smtClean="0"/>
              <a:t>Cognition</a:t>
            </a:r>
          </a:p>
          <a:p>
            <a:pPr lvl="1"/>
            <a:r>
              <a:rPr lang="en-US" dirty="0" smtClean="0"/>
              <a:t>Dental health</a:t>
            </a:r>
          </a:p>
          <a:p>
            <a:pPr lvl="1"/>
            <a:r>
              <a:rPr lang="en-US" dirty="0" smtClean="0"/>
              <a:t>Physical health</a:t>
            </a:r>
          </a:p>
          <a:p>
            <a:r>
              <a:rPr lang="en-US" dirty="0" smtClean="0"/>
              <a:t>Availability and promotion of free water at school</a:t>
            </a:r>
          </a:p>
          <a:p>
            <a:pPr lvl="1"/>
            <a:r>
              <a:rPr lang="en-US" dirty="0" smtClean="0"/>
              <a:t> Increases students’ water consumption</a:t>
            </a:r>
            <a:r>
              <a:rPr lang="en-US" baseline="30000" dirty="0" smtClean="0"/>
              <a:t>4,5</a:t>
            </a:r>
            <a:endParaRPr lang="en-US" dirty="0" smtClean="0"/>
          </a:p>
          <a:p>
            <a:pPr lvl="1"/>
            <a:r>
              <a:rPr lang="en-US" dirty="0" smtClean="0"/>
              <a:t>May prevent school children from </a:t>
            </a:r>
            <a:br>
              <a:rPr lang="en-US" dirty="0" smtClean="0"/>
            </a:br>
            <a:r>
              <a:rPr lang="en-US" dirty="0" smtClean="0"/>
              <a:t>being overweight</a:t>
            </a:r>
            <a:r>
              <a:rPr lang="en-US" baseline="30000" dirty="0" smtClean="0"/>
              <a:t>3</a:t>
            </a:r>
          </a:p>
        </p:txBody>
      </p:sp>
      <p:pic>
        <p:nvPicPr>
          <p:cNvPr id="4" name="Picture 3" descr="Image of a girl drinking from a water fountain"/>
          <p:cNvPicPr>
            <a:picLocks noChangeAspect="1"/>
          </p:cNvPicPr>
          <p:nvPr/>
        </p:nvPicPr>
        <p:blipFill>
          <a:blip r:embed="rId3" cstate="screen"/>
          <a:stretch>
            <a:fillRect/>
          </a:stretch>
        </p:blipFill>
        <p:spPr>
          <a:xfrm>
            <a:off x="6835084" y="2443558"/>
            <a:ext cx="2052432" cy="2202744"/>
          </a:xfrm>
          <a:prstGeom prst="ellipse">
            <a:avLst/>
          </a:prstGeom>
          <a:ln w="114300" cmpd="thickThin">
            <a:solidFill>
              <a:schemeClr val="accent6"/>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Methods Document for the CDC and Bridging the Gap Local School Wellness Policy Briefs</a:t>
            </a:r>
            <a:endParaRPr lang="en-US" sz="30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Image of front cover of the Methods Document for the CDC and Bridging the Gap Local School Wellness Policy Briefs"/>
          <p:cNvPicPr>
            <a:picLocks noGrp="1" noChangeAspect="1"/>
          </p:cNvPicPr>
          <p:nvPr>
            <p:ph type="pic" sz="quarter" idx="10"/>
          </p:nvPr>
        </p:nvPicPr>
        <p:blipFill>
          <a:blip r:embed="rId3" cstate="screen"/>
          <a:srcRect t="181" b="181"/>
          <a:stretch>
            <a:fillRect/>
          </a:stretch>
        </p:blipFill>
        <p:spPr>
          <a:xfrm>
            <a:off x="3429000" y="2353945"/>
            <a:ext cx="3200400" cy="4127500"/>
          </a:xfrm>
          <a:prstGeom prst="rect">
            <a:avLst/>
          </a:prstGeom>
        </p:spPr>
      </p:pic>
      <p:sp>
        <p:nvSpPr>
          <p:cNvPr id="6" name="Rectangle 5"/>
          <p:cNvSpPr/>
          <p:nvPr/>
        </p:nvSpPr>
        <p:spPr>
          <a:xfrm>
            <a:off x="449580" y="6720840"/>
            <a:ext cx="6065520" cy="577081"/>
          </a:xfrm>
          <a:prstGeom prst="rect">
            <a:avLst/>
          </a:prstGeom>
        </p:spPr>
        <p:txBody>
          <a:bodyPr wrap="square">
            <a:spAutoFit/>
          </a:bodyPr>
          <a:lstStyle/>
          <a:p>
            <a:r>
              <a:rPr lang="en-US" sz="1050" b="1" dirty="0" smtClean="0">
                <a:latin typeface="Georgia" pitchFamily="18" charset="0"/>
              </a:rPr>
              <a:t>Suggested citation</a:t>
            </a:r>
            <a:r>
              <a:rPr lang="en-US" sz="1050" dirty="0" smtClean="0">
                <a:latin typeface="Georgia" pitchFamily="18" charset="0"/>
              </a:rPr>
              <a:t>: Bridging the Gap Research Program. </a:t>
            </a:r>
            <a:r>
              <a:rPr lang="en-US" sz="1050" i="1" dirty="0" smtClean="0">
                <a:latin typeface="Georgia" pitchFamily="18" charset="0"/>
              </a:rPr>
              <a:t>Methods Document for the </a:t>
            </a:r>
            <a:br>
              <a:rPr lang="en-US" sz="1050" i="1" dirty="0" smtClean="0">
                <a:latin typeface="Georgia" pitchFamily="18" charset="0"/>
              </a:rPr>
            </a:br>
            <a:r>
              <a:rPr lang="en-US" sz="1050" i="1" dirty="0" smtClean="0">
                <a:latin typeface="Georgia" pitchFamily="18" charset="0"/>
              </a:rPr>
              <a:t>CDC and Bridging the Gap Local School Wellness Policy Briefs</a:t>
            </a:r>
            <a:r>
              <a:rPr lang="en-US" sz="1050" dirty="0" smtClean="0">
                <a:latin typeface="Georgia" pitchFamily="18" charset="0"/>
              </a:rPr>
              <a:t>. Available at: </a:t>
            </a:r>
            <a:r>
              <a:rPr lang="en-US" sz="1050" u="sng" dirty="0" smtClean="0">
                <a:latin typeface="Georgia" pitchFamily="18" charset="0"/>
              </a:rPr>
              <a:t>http://www.cdc.gov/healthyyouth/policy/pdf/methodsforwellnesspolicybriefs.pdf.</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45855"/>
            <a:ext cx="8747334" cy="1295400"/>
          </a:xfrm>
        </p:spPr>
        <p:txBody>
          <a:bodyPr>
            <a:normAutofit fontScale="90000"/>
          </a:bodyPr>
          <a:lstStyle/>
          <a:p>
            <a:r>
              <a:rPr lang="en-US" dirty="0" smtClean="0"/>
              <a:t>What do the experts recommend?</a:t>
            </a:r>
            <a:endParaRPr lang="en-US" dirty="0"/>
          </a:p>
        </p:txBody>
      </p:sp>
      <p:sp>
        <p:nvSpPr>
          <p:cNvPr id="3" name="Content Placeholder 2"/>
          <p:cNvSpPr>
            <a:spLocks noGrp="1"/>
          </p:cNvSpPr>
          <p:nvPr>
            <p:ph idx="1"/>
          </p:nvPr>
        </p:nvSpPr>
        <p:spPr>
          <a:xfrm>
            <a:off x="503238" y="1625600"/>
            <a:ext cx="8747335" cy="5943600"/>
          </a:xfrm>
        </p:spPr>
        <p:txBody>
          <a:bodyPr>
            <a:normAutofit/>
          </a:bodyPr>
          <a:lstStyle/>
          <a:p>
            <a:r>
              <a:rPr lang="en-US" dirty="0" smtClean="0"/>
              <a:t>The Institute of Medicine recommends making free, potable water available.</a:t>
            </a:r>
            <a:r>
              <a:rPr lang="en-US" baseline="30000" dirty="0" smtClean="0"/>
              <a:t>6</a:t>
            </a:r>
          </a:p>
          <a:p>
            <a:r>
              <a:rPr lang="en-US" dirty="0" smtClean="0"/>
              <a:t>The American Academy of Pediatrics recommend that districts provide students with access to free drinking water throughout the school day.</a:t>
            </a:r>
            <a:r>
              <a:rPr lang="en-US" baseline="30000" dirty="0" smtClean="0"/>
              <a:t>7</a:t>
            </a:r>
          </a:p>
          <a:p>
            <a:r>
              <a:rPr lang="en-US" dirty="0" smtClean="0"/>
              <a:t>Federal requirements (USDA)</a:t>
            </a:r>
            <a:r>
              <a:rPr lang="en-US" baseline="30000" dirty="0" smtClean="0"/>
              <a:t>8 </a:t>
            </a:r>
            <a:r>
              <a:rPr lang="en-US" dirty="0" smtClean="0"/>
              <a:t>for water availability in</a:t>
            </a:r>
          </a:p>
          <a:p>
            <a:pPr lvl="1"/>
            <a:r>
              <a:rPr lang="en-US" dirty="0" smtClean="0"/>
              <a:t>National School Lunch Program</a:t>
            </a:r>
          </a:p>
          <a:p>
            <a:pPr lvl="1"/>
            <a:r>
              <a:rPr lang="en-US" dirty="0" smtClean="0"/>
              <a:t>School Breakfast Program</a:t>
            </a:r>
            <a:endParaRPr lang="en-US" baseline="30000" dirty="0" smtClean="0"/>
          </a:p>
          <a:p>
            <a:pPr lvl="1">
              <a:buNone/>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454855"/>
            <a:ext cx="9563099" cy="786043"/>
          </a:xfrm>
        </p:spPr>
        <p:txBody>
          <a:bodyPr>
            <a:noAutofit/>
          </a:bodyPr>
          <a:lstStyle/>
          <a:p>
            <a:r>
              <a:rPr lang="en-US" sz="3200" dirty="0" smtClean="0"/>
              <a:t>What Actions Have School Districts Taken?</a:t>
            </a:r>
            <a:br>
              <a:rPr lang="en-US" sz="3200" dirty="0" smtClean="0"/>
            </a:br>
            <a:r>
              <a:rPr lang="en-US" sz="3200" dirty="0" smtClean="0"/>
              <a:t>Water Policies in Schools</a:t>
            </a:r>
            <a:endParaRPr lang="en-US" sz="3200" dirty="0"/>
          </a:p>
        </p:txBody>
      </p:sp>
      <p:pic>
        <p:nvPicPr>
          <p:cNvPr id="4" name="Picture 3" descr="Percentage of districts nationwide with policies to provide free drinking water by location, SY 2011-12. Bar graph showing percent of districts nationwide. Free drinking water at meals. No policy 89.77 percent. Recommended policy 1.527 percent. Required policy 8.7 percent. Free drinking water throughout the school. No policy 89.42 percent. Recommended policy 0.4772 percent. Required policy 10.1 percent. Free drinking water in the gymnasium. No policy 100 percent. Recommended policy 0 percent. Required policy 0 percent.&#10;N=668 districts, weighted to represent districts nationwide. &#10;Source: Bridging the Gap Research Program, 2014&#10;"/>
          <p:cNvPicPr>
            <a:picLocks noChangeAspect="1"/>
          </p:cNvPicPr>
          <p:nvPr/>
        </p:nvPicPr>
        <p:blipFill>
          <a:blip r:embed="rId3"/>
          <a:stretch>
            <a:fillRect/>
          </a:stretch>
        </p:blipFill>
        <p:spPr>
          <a:xfrm>
            <a:off x="531473" y="1345188"/>
            <a:ext cx="8698274" cy="6247884"/>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613236"/>
            <a:ext cx="8777393" cy="786043"/>
          </a:xfrm>
        </p:spPr>
        <p:txBody>
          <a:bodyPr/>
          <a:lstStyle/>
          <a:p>
            <a:r>
              <a:rPr lang="en-US" dirty="0" smtClean="0"/>
              <a:t>Improving Water Access</a:t>
            </a:r>
            <a:endParaRPr lang="en-US" baseline="30000" dirty="0"/>
          </a:p>
        </p:txBody>
      </p:sp>
      <p:sp>
        <p:nvSpPr>
          <p:cNvPr id="5" name="Text Placeholder 4"/>
          <p:cNvSpPr>
            <a:spLocks noGrp="1"/>
          </p:cNvSpPr>
          <p:nvPr>
            <p:ph type="body" sz="quarter" idx="13"/>
          </p:nvPr>
        </p:nvSpPr>
        <p:spPr>
          <a:xfrm>
            <a:off x="503239" y="2215176"/>
            <a:ext cx="7891462" cy="5379424"/>
          </a:xfrm>
        </p:spPr>
        <p:txBody>
          <a:bodyPr>
            <a:normAutofit/>
          </a:bodyPr>
          <a:lstStyle/>
          <a:p>
            <a:r>
              <a:rPr lang="en-US" dirty="0" smtClean="0"/>
              <a:t>Work with districts to ensure that free, clean, and safe drinking water is available throughout school campuses</a:t>
            </a:r>
          </a:p>
          <a:p>
            <a:r>
              <a:rPr lang="en-US" dirty="0" smtClean="0"/>
              <a:t>Help districts secure funding to improve the </a:t>
            </a:r>
            <a:br>
              <a:rPr lang="en-US" dirty="0" smtClean="0"/>
            </a:br>
            <a:r>
              <a:rPr lang="en-US" dirty="0" smtClean="0"/>
              <a:t>condition of water fountains</a:t>
            </a:r>
          </a:p>
          <a:p>
            <a:r>
              <a:rPr lang="en-US" dirty="0" smtClean="0"/>
              <a:t>Strengthen building codes that affect </a:t>
            </a:r>
            <a:br>
              <a:rPr lang="en-US" dirty="0" smtClean="0"/>
            </a:br>
            <a:r>
              <a:rPr lang="en-US" dirty="0" smtClean="0"/>
              <a:t>the availability of drinking water</a:t>
            </a:r>
          </a:p>
          <a:p>
            <a:r>
              <a:rPr lang="en-US" dirty="0" smtClean="0"/>
              <a:t>Encourage school districts and schools </a:t>
            </a:r>
            <a:br>
              <a:rPr lang="en-US" dirty="0" smtClean="0"/>
            </a:br>
            <a:r>
              <a:rPr lang="en-US" dirty="0" smtClean="0"/>
              <a:t>to promote water consumption by using marketing campaigns and practices that make water easily accessible (e.g., allowing students to bring water bottles into classrooms)</a:t>
            </a:r>
          </a:p>
          <a:p>
            <a:endParaRPr lang="en-US" dirty="0" smtClean="0"/>
          </a:p>
          <a:p>
            <a:endParaRPr lang="en-US" dirty="0"/>
          </a:p>
        </p:txBody>
      </p:sp>
      <p:sp>
        <p:nvSpPr>
          <p:cNvPr id="3" name="Content Placeholder 2"/>
          <p:cNvSpPr>
            <a:spLocks noGrp="1"/>
          </p:cNvSpPr>
          <p:nvPr>
            <p:ph type="body" idx="1"/>
          </p:nvPr>
        </p:nvSpPr>
        <p:spPr>
          <a:xfrm>
            <a:off x="508818" y="1589405"/>
            <a:ext cx="8771812" cy="401879"/>
          </a:xfrm>
        </p:spPr>
        <p:txBody>
          <a:bodyPr>
            <a:normAutofit fontScale="85000" lnSpcReduction="20000"/>
          </a:bodyPr>
          <a:lstStyle/>
          <a:p>
            <a:r>
              <a:rPr lang="en-US" sz="2800" dirty="0" smtClean="0"/>
              <a:t>States can</a:t>
            </a:r>
            <a:r>
              <a:rPr lang="en-US" sz="2800" baseline="30000" dirty="0" smtClean="0"/>
              <a:t>6,9,10</a:t>
            </a:r>
            <a:endParaRPr lang="en-US" sz="2800" dirty="0"/>
          </a:p>
        </p:txBody>
      </p:sp>
      <p:pic>
        <p:nvPicPr>
          <p:cNvPr id="4" name="Picture 3" descr="Girl drinking from water fountain"/>
          <p:cNvPicPr>
            <a:picLocks noChangeAspect="1"/>
          </p:cNvPicPr>
          <p:nvPr/>
        </p:nvPicPr>
        <p:blipFill>
          <a:blip r:embed="rId3" cstate="screen"/>
          <a:stretch>
            <a:fillRect/>
          </a:stretch>
        </p:blipFill>
        <p:spPr>
          <a:xfrm>
            <a:off x="6886077" y="3365500"/>
            <a:ext cx="2255246" cy="2114294"/>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575136"/>
            <a:ext cx="8777393" cy="786043"/>
          </a:xfrm>
        </p:spPr>
        <p:txBody>
          <a:bodyPr>
            <a:normAutofit/>
          </a:bodyPr>
          <a:lstStyle/>
          <a:p>
            <a:r>
              <a:rPr lang="en-US" dirty="0" smtClean="0"/>
              <a:t>Improving Water Access</a:t>
            </a:r>
            <a:endParaRPr lang="en-US" dirty="0"/>
          </a:p>
        </p:txBody>
      </p:sp>
      <p:sp>
        <p:nvSpPr>
          <p:cNvPr id="4" name="Text Placeholder 3"/>
          <p:cNvSpPr>
            <a:spLocks noGrp="1"/>
          </p:cNvSpPr>
          <p:nvPr>
            <p:ph type="body" sz="quarter" idx="13"/>
          </p:nvPr>
        </p:nvSpPr>
        <p:spPr>
          <a:xfrm>
            <a:off x="503238" y="2265976"/>
            <a:ext cx="8777393" cy="5354023"/>
          </a:xfrm>
        </p:spPr>
        <p:txBody>
          <a:bodyPr>
            <a:normAutofit fontScale="92500" lnSpcReduction="20000"/>
          </a:bodyPr>
          <a:lstStyle/>
          <a:p>
            <a:r>
              <a:rPr lang="en-US" dirty="0" smtClean="0"/>
              <a:t>Include language about drinking water access in the district wellness policy</a:t>
            </a:r>
          </a:p>
          <a:p>
            <a:r>
              <a:rPr lang="en-US" dirty="0" smtClean="0"/>
              <a:t>Offer free drinking water during lunch periods</a:t>
            </a:r>
          </a:p>
          <a:p>
            <a:r>
              <a:rPr lang="en-US" dirty="0" smtClean="0"/>
              <a:t>Ensure that water fountains are clean and functioning properly</a:t>
            </a:r>
          </a:p>
          <a:p>
            <a:r>
              <a:rPr lang="en-US" dirty="0" smtClean="0"/>
              <a:t>Install drinking fountains where students can easily access them</a:t>
            </a:r>
          </a:p>
          <a:p>
            <a:r>
              <a:rPr lang="en-US" dirty="0" smtClean="0"/>
              <a:t>Offer </a:t>
            </a:r>
            <a:r>
              <a:rPr lang="en-US" dirty="0" err="1" smtClean="0"/>
              <a:t>nonfountain</a:t>
            </a:r>
            <a:r>
              <a:rPr lang="en-US" dirty="0" smtClean="0"/>
              <a:t> sources of water where drinking fountains are not feasible</a:t>
            </a:r>
          </a:p>
          <a:p>
            <a:r>
              <a:rPr lang="en-US" dirty="0" smtClean="0"/>
              <a:t>Provide cups at water sources to encourage students to drink more water</a:t>
            </a:r>
          </a:p>
          <a:p>
            <a:r>
              <a:rPr lang="en-US" dirty="0" smtClean="0"/>
              <a:t>Allow water bottles in classrooms</a:t>
            </a:r>
          </a:p>
          <a:p>
            <a:r>
              <a:rPr lang="en-US" dirty="0" smtClean="0"/>
              <a:t>Promote water consumption by using marketing campaigns</a:t>
            </a:r>
          </a:p>
          <a:p>
            <a:r>
              <a:rPr lang="en-US" dirty="0" smtClean="0"/>
              <a:t>Limit the availability of sugar-sweetened beverages</a:t>
            </a:r>
          </a:p>
          <a:p>
            <a:r>
              <a:rPr lang="en-US" dirty="0" smtClean="0"/>
              <a:t>Encourage school staff to model healthy behaviors, including water consumption</a:t>
            </a:r>
          </a:p>
          <a:p>
            <a:endParaRPr lang="en-US" dirty="0" smtClean="0"/>
          </a:p>
          <a:p>
            <a:endParaRPr lang="en-US" dirty="0"/>
          </a:p>
        </p:txBody>
      </p:sp>
      <p:sp>
        <p:nvSpPr>
          <p:cNvPr id="3" name="Content Placeholder 2"/>
          <p:cNvSpPr>
            <a:spLocks noGrp="1"/>
          </p:cNvSpPr>
          <p:nvPr>
            <p:ph type="body" idx="1"/>
          </p:nvPr>
        </p:nvSpPr>
        <p:spPr>
          <a:xfrm>
            <a:off x="508818" y="1487805"/>
            <a:ext cx="8771812" cy="401879"/>
          </a:xfrm>
        </p:spPr>
        <p:txBody>
          <a:bodyPr>
            <a:noAutofit/>
          </a:bodyPr>
          <a:lstStyle/>
          <a:p>
            <a:r>
              <a:rPr lang="en-US" sz="2200" dirty="0" smtClean="0"/>
              <a:t>School districts and schools can</a:t>
            </a:r>
            <a:r>
              <a:rPr lang="en-US" sz="2200" baseline="30000" dirty="0" smtClean="0"/>
              <a:t>6,9,10</a:t>
            </a:r>
            <a:endParaRPr lang="en-US" sz="2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491490"/>
            <a:ext cx="8536922" cy="1295400"/>
          </a:xfrm>
        </p:spPr>
        <p:txBody>
          <a:bodyPr>
            <a:noAutofit/>
          </a:bodyPr>
          <a:lstStyle/>
          <a:p>
            <a:r>
              <a:rPr lang="en-US" sz="2800" dirty="0" smtClean="0"/>
              <a:t>Resources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4" name="Text Placeholder 3"/>
          <p:cNvSpPr>
            <a:spLocks noGrp="1"/>
          </p:cNvSpPr>
          <p:nvPr>
            <p:ph idx="1"/>
          </p:nvPr>
        </p:nvSpPr>
        <p:spPr>
          <a:xfrm>
            <a:off x="274320" y="2045970"/>
            <a:ext cx="9132570" cy="5726430"/>
          </a:xfrm>
        </p:spPr>
        <p:txBody>
          <a:bodyPr>
            <a:noAutofit/>
          </a:bodyPr>
          <a:lstStyle/>
          <a:p>
            <a:pPr lvl="0"/>
            <a:r>
              <a:rPr lang="en-US" sz="1800" dirty="0" smtClean="0"/>
              <a:t>USDA Food and Nutrition Service. Local School Wellness Policy. </a:t>
            </a:r>
            <a:r>
              <a:rPr lang="en-US" sz="1800" u="sng" dirty="0" smtClean="0">
                <a:hlinkClick r:id="rId3"/>
              </a:rPr>
              <a:t>http://www.fns.usda.gov/tn/local-school-wellness-policy</a:t>
            </a:r>
            <a:r>
              <a:rPr lang="en-US" sz="1800" dirty="0" smtClean="0"/>
              <a:t>.</a:t>
            </a:r>
          </a:p>
          <a:p>
            <a:pPr lvl="0"/>
            <a:r>
              <a:rPr lang="en-US" sz="1800" dirty="0" smtClean="0"/>
              <a:t>Bridging the Gap Research. School district wellness policy-related reports and materials.</a:t>
            </a:r>
            <a:br>
              <a:rPr lang="en-US" sz="1800" dirty="0" smtClean="0"/>
            </a:br>
            <a:r>
              <a:rPr lang="en-US" sz="1800" u="sng" dirty="0" smtClean="0">
                <a:hlinkClick r:id="rId4"/>
              </a:rPr>
              <a:t>http://www.bridgingthegapresearch.org/research/district_wellness_policies</a:t>
            </a:r>
            <a:r>
              <a:rPr lang="en-US" sz="1800" u="sng" dirty="0" smtClean="0"/>
              <a:t>.</a:t>
            </a:r>
            <a:endParaRPr lang="en-US" sz="1800" dirty="0" smtClean="0"/>
          </a:p>
          <a:p>
            <a:r>
              <a:rPr lang="en-US" sz="1800" dirty="0" smtClean="0"/>
              <a:t>Centers for Disease Control and Prevention. Adolescent and School Health. Water Access in Schools. </a:t>
            </a:r>
            <a:br>
              <a:rPr lang="en-US" sz="1800" dirty="0" smtClean="0"/>
            </a:br>
            <a:r>
              <a:rPr lang="en-US" sz="1800" u="sng" dirty="0" smtClean="0">
                <a:hlinkClick r:id="rId5"/>
              </a:rPr>
              <a:t>http://www.cdc.gov/healthyyouth/npao/wateraccess.htm</a:t>
            </a:r>
            <a:r>
              <a:rPr lang="en-US" sz="1800" u="sng" dirty="0" smtClean="0"/>
              <a:t>.</a:t>
            </a:r>
            <a:r>
              <a:rPr lang="en-US" sz="1800" dirty="0" smtClean="0"/>
              <a:t>  </a:t>
            </a:r>
          </a:p>
          <a:p>
            <a:pPr lvl="0"/>
            <a:r>
              <a:rPr lang="en-US" sz="1800" dirty="0" err="1" smtClean="0"/>
              <a:t>ChangeLab</a:t>
            </a:r>
            <a:r>
              <a:rPr lang="en-US" sz="1800" dirty="0" smtClean="0"/>
              <a:t> Solutions, National Policy &amp; Legal Analysis Network to Prevent Childhood Obesity. Drinking Water Access in Schools. </a:t>
            </a:r>
            <a:r>
              <a:rPr lang="en-US" sz="1400" u="sng" dirty="0" smtClean="0">
                <a:hlinkClick r:id="rId6"/>
              </a:rPr>
              <a:t>http://changelabsolutions.org/sites/default/files/documents/WaterAccess_FactSht_FINAL_20111026.pdf</a:t>
            </a:r>
            <a:r>
              <a:rPr lang="en-US" sz="1400" dirty="0" smtClean="0"/>
              <a:t>.</a:t>
            </a:r>
            <a:endParaRPr lang="en-US" sz="1800" dirty="0" smtClean="0"/>
          </a:p>
          <a:p>
            <a:pPr lvl="0"/>
            <a:r>
              <a:rPr lang="en-US" sz="1800" dirty="0" err="1" smtClean="0"/>
              <a:t>ChangeLab</a:t>
            </a:r>
            <a:r>
              <a:rPr lang="en-US" sz="1800" dirty="0" smtClean="0"/>
              <a:t> Solutions, National Policy &amp; Legal Analysis Network to Prevent Childhood Obesity. Water Access in Schools: Model Wellness Policy Language. </a:t>
            </a:r>
            <a:br>
              <a:rPr lang="en-US" sz="1800" dirty="0" smtClean="0"/>
            </a:br>
            <a:r>
              <a:rPr lang="en-US" sz="1800" u="sng" dirty="0" smtClean="0">
                <a:hlinkClick r:id="rId7"/>
              </a:rPr>
              <a:t>http://changelabsolutions.org/publications/wellness-policy-water</a:t>
            </a:r>
            <a:r>
              <a:rPr lang="en-US" sz="1800" u="sng" dirty="0" smtClean="0"/>
              <a:t>.</a:t>
            </a:r>
            <a:endParaRPr lang="en-US" sz="1800" dirty="0" smtClean="0"/>
          </a:p>
          <a:p>
            <a:pPr lvl="0"/>
            <a:r>
              <a:rPr lang="en-US" sz="1800" dirty="0" smtClean="0"/>
              <a:t>Water in Schools. </a:t>
            </a:r>
            <a:br>
              <a:rPr lang="en-US" sz="1800" dirty="0" smtClean="0"/>
            </a:br>
            <a:r>
              <a:rPr lang="en-US" sz="1800" u="sng" dirty="0" smtClean="0">
                <a:hlinkClick r:id="rId8"/>
              </a:rPr>
              <a:t>http://www.waterinschools.org/index.shtml</a:t>
            </a:r>
            <a:r>
              <a:rPr lang="en-US" sz="1800" u="sng" dirty="0" smtClean="0"/>
              <a:t>.</a:t>
            </a:r>
            <a:r>
              <a:rPr lang="en-US" sz="1800" dirty="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2" name="Text Placeholder 1"/>
          <p:cNvSpPr>
            <a:spLocks noGrp="1"/>
          </p:cNvSpPr>
          <p:nvPr>
            <p:ph idx="1"/>
          </p:nvPr>
        </p:nvSpPr>
        <p:spPr>
          <a:xfrm>
            <a:off x="503239" y="1855470"/>
            <a:ext cx="8551952" cy="5745480"/>
          </a:xfrm>
        </p:spPr>
        <p:txBody>
          <a:bodyPr>
            <a:noAutofit/>
          </a:bodyPr>
          <a:lstStyle/>
          <a:p>
            <a:pPr marL="514350" lvl="0" indent="-514350">
              <a:buFont typeface="+mj-lt"/>
              <a:buAutoNum type="arabicPeriod"/>
            </a:pPr>
            <a:r>
              <a:rPr lang="en-US" sz="1800" dirty="0" err="1" smtClean="0"/>
              <a:t>D’Anci</a:t>
            </a:r>
            <a:r>
              <a:rPr lang="en-US" sz="1800" dirty="0" smtClean="0"/>
              <a:t> KE, Constant F, Rosenberg IH. Hydration and cognitive function in children. </a:t>
            </a:r>
            <a:r>
              <a:rPr lang="en-US" sz="1800" dirty="0" err="1" smtClean="0"/>
              <a:t>Nutr</a:t>
            </a:r>
            <a:r>
              <a:rPr lang="en-US" sz="1800" dirty="0" smtClean="0"/>
              <a:t> Rev. 2006;64(10):457-464.</a:t>
            </a:r>
          </a:p>
          <a:p>
            <a:pPr marL="514350" lvl="0" indent="-514350">
              <a:buFont typeface="+mj-lt"/>
              <a:buAutoNum type="arabicPeriod"/>
            </a:pPr>
            <a:r>
              <a:rPr lang="en-US" sz="1800" dirty="0" err="1" smtClean="0"/>
              <a:t>Armfield</a:t>
            </a:r>
            <a:r>
              <a:rPr lang="en-US" sz="1800" dirty="0" smtClean="0"/>
              <a:t> JM, Spencer AJ, Roberts-Thomson KF, </a:t>
            </a:r>
            <a:r>
              <a:rPr lang="en-US" sz="1800" dirty="0" err="1" smtClean="0"/>
              <a:t>Plastow</a:t>
            </a:r>
            <a:r>
              <a:rPr lang="en-US" sz="1800" dirty="0" smtClean="0"/>
              <a:t> K. Water fluoridation and the association of sugar-sweetened beverage consumption and dental caries in Australian children. Am J Public Health. 2013 Mar;103(3):494-500.</a:t>
            </a:r>
          </a:p>
          <a:p>
            <a:pPr marL="514350" lvl="0" indent="-514350">
              <a:buFont typeface="+mj-lt"/>
              <a:buAutoNum type="arabicPeriod"/>
            </a:pPr>
            <a:r>
              <a:rPr lang="en-US" sz="1800" dirty="0" err="1" smtClean="0"/>
              <a:t>Muckelbauer</a:t>
            </a:r>
            <a:r>
              <a:rPr lang="en-US" sz="1800" dirty="0" smtClean="0"/>
              <a:t> R, </a:t>
            </a:r>
            <a:r>
              <a:rPr lang="en-US" sz="1800" dirty="0" err="1" smtClean="0"/>
              <a:t>Libuda</a:t>
            </a:r>
            <a:r>
              <a:rPr lang="en-US" sz="1800" dirty="0" smtClean="0"/>
              <a:t> L, Clausen K, </a:t>
            </a:r>
            <a:r>
              <a:rPr lang="en-US" sz="1800" dirty="0" err="1" smtClean="0"/>
              <a:t>Toschke</a:t>
            </a:r>
            <a:r>
              <a:rPr lang="en-US" sz="1800" dirty="0" smtClean="0"/>
              <a:t> AM, </a:t>
            </a:r>
            <a:r>
              <a:rPr lang="en-US" sz="1800" dirty="0" err="1" smtClean="0"/>
              <a:t>Reinehr</a:t>
            </a:r>
            <a:r>
              <a:rPr lang="en-US" sz="1800" dirty="0" smtClean="0"/>
              <a:t> T, </a:t>
            </a:r>
            <a:r>
              <a:rPr lang="en-US" sz="1800" dirty="0" err="1" smtClean="0"/>
              <a:t>Kersting</a:t>
            </a:r>
            <a:r>
              <a:rPr lang="en-US" sz="1800" dirty="0" smtClean="0"/>
              <a:t> M. Promotion and provision of drinking water in schools for overweight prevention: randomized, controlled cluster trial. Pediatrics. 2009;123(4):e661-667. </a:t>
            </a:r>
          </a:p>
          <a:p>
            <a:pPr marL="514350" lvl="0" indent="-514350">
              <a:buFont typeface="+mj-lt"/>
              <a:buAutoNum type="arabicPeriod"/>
            </a:pPr>
            <a:r>
              <a:rPr lang="en-US" sz="1800" dirty="0" smtClean="0"/>
              <a:t>Patel AI, Bogart LM, Elliott MN, Lamb S, </a:t>
            </a:r>
            <a:r>
              <a:rPr lang="en-US" sz="1800" dirty="0" err="1" smtClean="0"/>
              <a:t>Uyeda</a:t>
            </a:r>
            <a:r>
              <a:rPr lang="en-US" sz="1800" dirty="0" smtClean="0"/>
              <a:t> KE, Hawes-Dawson J, et al. Increasing the availability and consumption of drinking water in middle schools: a pilot study. </a:t>
            </a:r>
            <a:r>
              <a:rPr lang="en-US" sz="1800" dirty="0" err="1" smtClean="0"/>
              <a:t>Prev</a:t>
            </a:r>
            <a:r>
              <a:rPr lang="en-US" sz="1800" dirty="0" smtClean="0"/>
              <a:t> Chronic Dis</a:t>
            </a:r>
            <a:r>
              <a:rPr lang="en-US" sz="1800" i="1" dirty="0" smtClean="0"/>
              <a:t>.</a:t>
            </a:r>
            <a:r>
              <a:rPr lang="en-US" sz="1800" dirty="0" smtClean="0"/>
              <a:t> 2011;8(3):A60.</a:t>
            </a:r>
          </a:p>
          <a:p>
            <a:pPr marL="514350" lvl="0" indent="-514350">
              <a:buFont typeface="+mj-lt"/>
              <a:buAutoNum type="arabicPeriod"/>
            </a:pPr>
            <a:r>
              <a:rPr lang="en-US" sz="1800" dirty="0" err="1" smtClean="0"/>
              <a:t>Loughridge</a:t>
            </a:r>
            <a:r>
              <a:rPr lang="en-US" sz="1800" dirty="0" smtClean="0"/>
              <a:t> JL, Barratt J. Does the provision of cooled filtered water in secondary school cafeterias </a:t>
            </a:r>
            <a:r>
              <a:rPr lang="en-US" sz="1800" dirty="0" err="1" smtClean="0"/>
              <a:t>increasewater</a:t>
            </a:r>
            <a:r>
              <a:rPr lang="en-US" sz="1800" dirty="0" smtClean="0"/>
              <a:t> drinking and decrease the purchase of soft drinks? J Hum </a:t>
            </a:r>
            <a:r>
              <a:rPr lang="en-US" sz="1800" dirty="0" err="1" smtClean="0"/>
              <a:t>Nutr</a:t>
            </a:r>
            <a:r>
              <a:rPr lang="en-US" sz="1800" dirty="0" smtClean="0"/>
              <a:t> Diet. 2005 Aug;18(4):281-286. </a:t>
            </a:r>
          </a:p>
          <a:p>
            <a:pPr marL="514350" lvl="0" indent="-514350">
              <a:buFont typeface="+mj-lt"/>
              <a:buAutoNum type="arabicPeriod"/>
            </a:pPr>
            <a:r>
              <a:rPr lang="en-US" sz="1800" dirty="0" smtClean="0"/>
              <a:t>Institute of Medicine. Accelerating Progress in Obesity Prevention: Solving the Weight of the Nation. Washington, DC: The National Academies Press; 2012.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60070"/>
            <a:ext cx="8551952" cy="1295400"/>
          </a:xfrm>
        </p:spPr>
        <p:txBody>
          <a:bodyPr>
            <a:noAutofit/>
          </a:bodyPr>
          <a:lstStyle/>
          <a:p>
            <a:r>
              <a:rPr lang="en-US" sz="2800" dirty="0" smtClean="0"/>
              <a:t>References for slide set accompanying the brief</a:t>
            </a:r>
            <a:br>
              <a:rPr lang="en-US" sz="2800" dirty="0" smtClean="0"/>
            </a:br>
            <a:r>
              <a:rPr lang="en-US" sz="2800" i="1" dirty="0" smtClean="0">
                <a:latin typeface="Georgia" pitchFamily="18" charset="0"/>
              </a:rPr>
              <a:t> Strategies for Improving Access to Drinking Water in Schools</a:t>
            </a:r>
            <a:endParaRPr lang="en-US" sz="2800" dirty="0"/>
          </a:p>
        </p:txBody>
      </p:sp>
      <p:sp>
        <p:nvSpPr>
          <p:cNvPr id="2" name="Text Placeholder 1"/>
          <p:cNvSpPr>
            <a:spLocks noGrp="1"/>
          </p:cNvSpPr>
          <p:nvPr>
            <p:ph idx="1"/>
          </p:nvPr>
        </p:nvSpPr>
        <p:spPr>
          <a:xfrm>
            <a:off x="503239" y="1935480"/>
            <a:ext cx="8551952" cy="5745480"/>
          </a:xfrm>
        </p:spPr>
        <p:txBody>
          <a:bodyPr>
            <a:noAutofit/>
          </a:bodyPr>
          <a:lstStyle/>
          <a:p>
            <a:pPr marL="514350" lvl="0" indent="-514350">
              <a:buFont typeface="+mj-lt"/>
              <a:buAutoNum type="arabicPeriod" startAt="7"/>
            </a:pPr>
            <a:r>
              <a:rPr lang="en-US" sz="1800" dirty="0" smtClean="0"/>
              <a:t>American Academy of Pediatrics. Health, Mental Health and Safety Guidelines for Schools: Nutrition and Food Services. 2004. Section 5-06; Drinking Water. Available at: </a:t>
            </a:r>
            <a:r>
              <a:rPr lang="en-US" sz="1800" u="sng" dirty="0" smtClean="0">
                <a:hlinkClick r:id="rId3"/>
              </a:rPr>
              <a:t>http://www.nationalguidelines.org/guideline.cfm?guideNum=5-06</a:t>
            </a:r>
            <a:r>
              <a:rPr lang="en-US" sz="1800" dirty="0" smtClean="0"/>
              <a:t>. </a:t>
            </a:r>
          </a:p>
          <a:p>
            <a:pPr marL="514350" lvl="0" indent="-514350">
              <a:buFont typeface="+mj-lt"/>
              <a:buAutoNum type="arabicPeriod" startAt="7"/>
            </a:pPr>
            <a:r>
              <a:rPr lang="en-US" sz="1800" dirty="0" smtClean="0"/>
              <a:t>National School Lunch Program and School Breakfast Program: Nutrition Standards for All Foods Sold in School as Required by the Healthy, Hunger-Free Kids Act of 2010, Interim Rule, 78 Fed. Reg. 39068-39120 (June 28, 2013) (to be codified at 7 C.F.R. Pt. 210 and 220).</a:t>
            </a:r>
          </a:p>
          <a:p>
            <a:pPr marL="514350" lvl="0" indent="-514350">
              <a:buFont typeface="+mj-lt"/>
              <a:buAutoNum type="arabicPeriod" startAt="7"/>
            </a:pPr>
            <a:r>
              <a:rPr lang="en-US" sz="1800" dirty="0" smtClean="0"/>
              <a:t>Patel AI, Hampton KE. Encouraging consumption of water in school and child care settings: access, challenges, and strategies for improvement. Am J Public Health. 2011;101(8):1370-1379.</a:t>
            </a:r>
          </a:p>
          <a:p>
            <a:pPr marL="514350" lvl="0" indent="-514350">
              <a:buFont typeface="+mj-lt"/>
              <a:buAutoNum type="arabicPeriod" startAt="7"/>
            </a:pPr>
            <a:r>
              <a:rPr lang="en-US" sz="1800" dirty="0" smtClean="0"/>
              <a:t>Patel AI, </a:t>
            </a:r>
            <a:r>
              <a:rPr lang="en-US" sz="1800" dirty="0" err="1" smtClean="0"/>
              <a:t>Chandran</a:t>
            </a:r>
            <a:r>
              <a:rPr lang="en-US" sz="1800" dirty="0" smtClean="0"/>
              <a:t> K, Hampton KE, Hecht K, </a:t>
            </a:r>
            <a:r>
              <a:rPr lang="en-US" sz="1800" dirty="0" err="1" smtClean="0"/>
              <a:t>Grumbach</a:t>
            </a:r>
            <a:r>
              <a:rPr lang="en-US" sz="1800" dirty="0" smtClean="0"/>
              <a:t> JM, Kimura AT, </a:t>
            </a:r>
            <a:r>
              <a:rPr lang="en-US" sz="1800" dirty="0" err="1" smtClean="0"/>
              <a:t>Braff</a:t>
            </a:r>
            <a:r>
              <a:rPr lang="en-US" sz="1800" dirty="0" smtClean="0"/>
              <a:t>-Guajardo E, </a:t>
            </a:r>
            <a:r>
              <a:rPr lang="en-US" sz="1800" dirty="0" err="1" smtClean="0"/>
              <a:t>Brindis</a:t>
            </a:r>
            <a:r>
              <a:rPr lang="en-US" sz="1800" dirty="0" smtClean="0"/>
              <a:t> CD. Observations of drinking water access in school food service areas before implementation of federal and state school water policy, California, 2011. </a:t>
            </a:r>
            <a:r>
              <a:rPr lang="en-US" sz="1800" dirty="0" err="1" smtClean="0"/>
              <a:t>Prev</a:t>
            </a:r>
            <a:r>
              <a:rPr lang="en-US" sz="1800" dirty="0" smtClean="0"/>
              <a:t> Chronic Dis. 2012;9:E121.</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to Improve Marketing and Promotion of Foods and Beverages at School</a:t>
            </a:r>
            <a:endParaRPr lang="en-US" sz="32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Front cover of CDC &amp; BTG wellness policy brief, 'Strategies to Improve Marketing and Promotion of Foods and Beverages at School'"/>
          <p:cNvPicPr>
            <a:picLocks noGrp="1" noChangeAspect="1"/>
          </p:cNvPicPr>
          <p:nvPr>
            <p:ph type="pic" sz="quarter" idx="10"/>
          </p:nvPr>
        </p:nvPicPr>
        <p:blipFill>
          <a:blip r:embed="rId3" cstate="screen"/>
          <a:stretch>
            <a:fillRect/>
          </a:stretch>
        </p:blipFill>
        <p:spPr>
          <a:xfrm>
            <a:off x="3434485" y="245681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Strategies to Improve Marketing and Promotion of Foods and Beverages at School.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areas where policy opportunities exist, as well as areas where policies are well-established relative to in-school food</a:t>
            </a:r>
          </a:p>
          <a:p>
            <a:pPr lvl="1"/>
            <a:r>
              <a:rPr lang="en-US" dirty="0" smtClean="0">
                <a:solidFill>
                  <a:schemeClr val="tx1"/>
                </a:solidFill>
              </a:rPr>
              <a:t>Marketing</a:t>
            </a:r>
          </a:p>
          <a:p>
            <a:pPr lvl="1"/>
            <a:r>
              <a:rPr lang="en-US" dirty="0" smtClean="0">
                <a:solidFill>
                  <a:schemeClr val="tx1"/>
                </a:solidFill>
              </a:rPr>
              <a:t>Promotion</a:t>
            </a:r>
          </a:p>
          <a:p>
            <a:pPr lvl="1"/>
            <a:r>
              <a:rPr lang="en-US" dirty="0" smtClean="0">
                <a:solidFill>
                  <a:schemeClr val="tx1"/>
                </a:solidFill>
              </a:rPr>
              <a:t>Messaging</a:t>
            </a:r>
          </a:p>
          <a:p>
            <a:r>
              <a:rPr lang="en-US" dirty="0" smtClean="0">
                <a:solidFill>
                  <a:schemeClr val="tx1"/>
                </a:solidFill>
              </a:rPr>
              <a:t>Summarizes actions taken by school districts relative to marketing and promotion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622300"/>
            <a:ext cx="8747335" cy="6769100"/>
          </a:xfrm>
        </p:spPr>
        <p:txBody>
          <a:bodyPr>
            <a:normAutofit/>
          </a:bodyPr>
          <a:lstStyle/>
          <a:p>
            <a:r>
              <a:rPr lang="en-US" dirty="0" smtClean="0"/>
              <a:t>Food and beverage marketing often appears throughout schools.</a:t>
            </a:r>
            <a:r>
              <a:rPr lang="en-US" baseline="30000" dirty="0" smtClean="0"/>
              <a:t>1,2</a:t>
            </a:r>
            <a:r>
              <a:rPr lang="en-US" dirty="0" smtClean="0"/>
              <a:t> </a:t>
            </a:r>
          </a:p>
          <a:p>
            <a:pPr lvl="1"/>
            <a:r>
              <a:rPr lang="en-US" dirty="0" smtClean="0"/>
              <a:t>Posters</a:t>
            </a:r>
          </a:p>
          <a:p>
            <a:pPr lvl="1"/>
            <a:r>
              <a:rPr lang="en-US" dirty="0" smtClean="0"/>
              <a:t>Vending machine fronts</a:t>
            </a:r>
          </a:p>
          <a:p>
            <a:pPr lvl="1"/>
            <a:r>
              <a:rPr lang="en-US" dirty="0" smtClean="0"/>
              <a:t>In-school television advertisements</a:t>
            </a:r>
          </a:p>
          <a:p>
            <a:pPr lvl="1"/>
            <a:r>
              <a:rPr lang="en-US" dirty="0" smtClean="0"/>
              <a:t>School newspapers</a:t>
            </a:r>
          </a:p>
          <a:p>
            <a:pPr lvl="1"/>
            <a:r>
              <a:rPr lang="en-US" dirty="0" smtClean="0"/>
              <a:t>Textbook covers</a:t>
            </a:r>
          </a:p>
          <a:p>
            <a:pPr lvl="1"/>
            <a:r>
              <a:rPr lang="en-US" dirty="0" smtClean="0"/>
              <a:t>Sports equipment</a:t>
            </a:r>
          </a:p>
          <a:p>
            <a:pPr lvl="1"/>
            <a:r>
              <a:rPr lang="en-US" dirty="0" smtClean="0"/>
              <a:t>Scoreboards</a:t>
            </a:r>
          </a:p>
          <a:p>
            <a:r>
              <a:rPr lang="en-US" dirty="0" smtClean="0"/>
              <a:t>Many foods marketed in schools are of poor nutritional quality.</a:t>
            </a:r>
            <a:r>
              <a:rPr lang="en-US" baseline="30000" dirty="0" smtClean="0"/>
              <a:t>3-5</a:t>
            </a:r>
            <a:r>
              <a:rPr lang="en-US" dirty="0" smtClean="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59" y="610625"/>
            <a:ext cx="8747334" cy="1295400"/>
          </a:xfrm>
        </p:spPr>
        <p:txBody>
          <a:bodyPr/>
          <a:lstStyle/>
          <a:p>
            <a:r>
              <a:rPr lang="en-US" dirty="0" smtClean="0">
                <a:solidFill>
                  <a:schemeClr val="accent6"/>
                </a:solidFill>
              </a:rPr>
              <a:t>Methods Brief Overview</a:t>
            </a:r>
            <a:endParaRPr lang="en-US" dirty="0">
              <a:solidFill>
                <a:schemeClr val="accent6"/>
              </a:solidFill>
            </a:endParaRPr>
          </a:p>
        </p:txBody>
      </p:sp>
      <p:sp>
        <p:nvSpPr>
          <p:cNvPr id="4" name="Text Placeholder 3"/>
          <p:cNvSpPr>
            <a:spLocks noGrp="1"/>
          </p:cNvSpPr>
          <p:nvPr>
            <p:ph type="body" sz="quarter" idx="4294967295"/>
          </p:nvPr>
        </p:nvSpPr>
        <p:spPr>
          <a:xfrm>
            <a:off x="206059" y="1906025"/>
            <a:ext cx="9250573" cy="5561575"/>
          </a:xfrm>
        </p:spPr>
        <p:txBody>
          <a:bodyPr>
            <a:normAutofit/>
          </a:bodyPr>
          <a:lstStyle/>
          <a:p>
            <a:pPr marL="0" indent="0">
              <a:lnSpc>
                <a:spcPct val="110000"/>
              </a:lnSpc>
            </a:pPr>
            <a:r>
              <a:rPr lang="en-US" sz="2800" dirty="0" smtClean="0"/>
              <a:t>Purpose</a:t>
            </a:r>
          </a:p>
          <a:p>
            <a:pPr marL="400050" lvl="1" indent="0">
              <a:lnSpc>
                <a:spcPct val="110000"/>
              </a:lnSpc>
            </a:pPr>
            <a:r>
              <a:rPr lang="en-US" sz="2400" dirty="0" smtClean="0"/>
              <a:t>Provide a methodological overview for the entire series of CDC and BTG briefs</a:t>
            </a:r>
            <a:endParaRPr lang="en-US" b="1" dirty="0" smtClean="0"/>
          </a:p>
          <a:p>
            <a:pPr marL="0" indent="0">
              <a:lnSpc>
                <a:spcPct val="110000"/>
              </a:lnSpc>
            </a:pPr>
            <a:r>
              <a:rPr lang="en-US" sz="2800" dirty="0" smtClean="0"/>
              <a:t>Background</a:t>
            </a:r>
          </a:p>
          <a:p>
            <a:pPr marL="400050" lvl="1" indent="0">
              <a:lnSpc>
                <a:spcPct val="110000"/>
              </a:lnSpc>
            </a:pPr>
            <a:r>
              <a:rPr lang="en-US" sz="2400" dirty="0" smtClean="0"/>
              <a:t>Federal wellness policy mandate</a:t>
            </a:r>
          </a:p>
          <a:p>
            <a:pPr marL="800100" lvl="2" indent="0">
              <a:lnSpc>
                <a:spcPct val="110000"/>
              </a:lnSpc>
            </a:pPr>
            <a:r>
              <a:rPr lang="en-US" sz="1800" dirty="0" smtClean="0"/>
              <a:t>Child Nutrition and WIC Reauthorization Act of 2004</a:t>
            </a:r>
            <a:r>
              <a:rPr lang="en-US" sz="1800" baseline="30000" dirty="0" smtClean="0"/>
              <a:t>1</a:t>
            </a:r>
            <a:endParaRPr lang="en-US" sz="1800" dirty="0" smtClean="0"/>
          </a:p>
          <a:p>
            <a:pPr marL="800100" lvl="2" indent="0">
              <a:lnSpc>
                <a:spcPct val="110000"/>
              </a:lnSpc>
            </a:pPr>
            <a:r>
              <a:rPr lang="en-US" sz="1800" dirty="0" smtClean="0"/>
              <a:t>Healthy, Hunger-Free Kids Act of 2010</a:t>
            </a:r>
            <a:r>
              <a:rPr lang="en-US" sz="1800" baseline="30000" dirty="0" smtClean="0"/>
              <a:t>2</a:t>
            </a:r>
            <a:endParaRPr lang="en-US" sz="2800" dirty="0" smtClean="0"/>
          </a:p>
          <a:p>
            <a:pPr marL="400050" lvl="1" indent="0">
              <a:lnSpc>
                <a:spcPct val="110000"/>
              </a:lnSpc>
            </a:pPr>
            <a:r>
              <a:rPr lang="en-US" sz="2400" dirty="0" smtClean="0"/>
              <a:t>Bridging the Gap (BTG) program</a:t>
            </a:r>
          </a:p>
          <a:p>
            <a:pPr marL="800100" lvl="2" indent="0">
              <a:lnSpc>
                <a:spcPct val="110000"/>
              </a:lnSpc>
            </a:pPr>
            <a:r>
              <a:rPr lang="en-US" sz="1800" dirty="0" smtClean="0"/>
              <a:t>Largest, ongoing nationwide evaluation of the district wellness policy progress and opportunities</a:t>
            </a:r>
          </a:p>
          <a:p>
            <a:pPr marL="1257300" lvl="3" indent="0">
              <a:lnSpc>
                <a:spcPct val="110000"/>
              </a:lnSpc>
              <a:buFont typeface="Wingdings" pitchFamily="2" charset="2"/>
              <a:buChar char="§"/>
            </a:pPr>
            <a:r>
              <a:rPr lang="en-US" sz="1800" dirty="0" smtClean="0"/>
              <a:t>School year (SY) 2006-07 through 2011-12 (for these briefs)</a:t>
            </a:r>
          </a:p>
          <a:p>
            <a:pPr marL="1257300" lvl="3" indent="0">
              <a:lnSpc>
                <a:spcPct val="110000"/>
              </a:lnSpc>
              <a:buFont typeface="Wingdings" pitchFamily="2" charset="2"/>
              <a:buChar char="§"/>
            </a:pPr>
            <a:r>
              <a:rPr lang="en-US" sz="1800" dirty="0" smtClean="0"/>
              <a:t>Collection continued through the current school year</a:t>
            </a:r>
          </a:p>
          <a:p>
            <a:pPr marL="1257300" lvl="3" indent="0">
              <a:lnSpc>
                <a:spcPct val="110000"/>
              </a:lnSpc>
              <a:buFont typeface="Wingdings" pitchFamily="2" charset="2"/>
              <a:buChar char="§"/>
            </a:pPr>
            <a:r>
              <a:rPr lang="en-US" sz="1800" dirty="0" smtClean="0"/>
              <a:t>Includes concomitant state laws</a:t>
            </a:r>
          </a:p>
          <a:p>
            <a:pPr marL="400050" lvl="1" indent="0">
              <a:lnSpc>
                <a:spcPct val="110000"/>
              </a:lnSpc>
            </a:pPr>
            <a:endParaRPr lang="en-US" sz="1700" dirty="0" smtClean="0"/>
          </a:p>
          <a:p>
            <a:pPr marL="0" indent="0">
              <a:lnSpc>
                <a:spcPct val="110000"/>
              </a:lnSpc>
              <a:buNone/>
            </a:pPr>
            <a:endParaRPr lang="en-US" sz="2500" baseline="30000" dirty="0" smtClean="0"/>
          </a:p>
          <a:p>
            <a:pPr marL="0" indent="0">
              <a:lnSpc>
                <a:spcPct val="110000"/>
              </a:lnSpc>
              <a:buNone/>
            </a:pPr>
            <a:endParaRPr lang="en-US" sz="2500" baseline="30000" dirty="0"/>
          </a:p>
        </p:txBody>
      </p:sp>
    </p:spTree>
    <p:extLst>
      <p:ext uri="{BB962C8B-B14F-4D97-AF65-F5344CB8AC3E}">
        <p14:creationId xmlns:p14="http://schemas.microsoft.com/office/powerpoint/2010/main" xmlns="" val="3621330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533155"/>
            <a:ext cx="8747334" cy="1295400"/>
          </a:xfrm>
        </p:spPr>
        <p:txBody>
          <a:bodyPr/>
          <a:lstStyle/>
          <a:p>
            <a:r>
              <a:rPr lang="en-US" dirty="0" smtClean="0"/>
              <a:t>What Experts Recommend</a:t>
            </a:r>
            <a:endParaRPr lang="en-US" dirty="0"/>
          </a:p>
        </p:txBody>
      </p:sp>
      <p:sp>
        <p:nvSpPr>
          <p:cNvPr id="3" name="Content Placeholder 2"/>
          <p:cNvSpPr>
            <a:spLocks noGrp="1"/>
          </p:cNvSpPr>
          <p:nvPr>
            <p:ph idx="1"/>
          </p:nvPr>
        </p:nvSpPr>
        <p:spPr>
          <a:xfrm>
            <a:off x="503238" y="2083168"/>
            <a:ext cx="8747335" cy="4170831"/>
          </a:xfrm>
        </p:spPr>
        <p:txBody>
          <a:bodyPr/>
          <a:lstStyle/>
          <a:p>
            <a:r>
              <a:rPr lang="en-US" dirty="0" smtClean="0"/>
              <a:t>The Centers for Disease Control and Prevention, Institute of Medicine, and American Academy of Pediatrics recommend that school districts implement policies and practices to promote foods and beverages that support healthful diets.</a:t>
            </a:r>
            <a:r>
              <a:rPr lang="en-US" baseline="30000" dirty="0" smtClean="0"/>
              <a:t> 1,6-11</a:t>
            </a:r>
            <a:r>
              <a:rPr lang="en-US" dirty="0" smtClean="0"/>
              <a:t> </a:t>
            </a:r>
          </a:p>
        </p:txBody>
      </p:sp>
      <p:pic>
        <p:nvPicPr>
          <p:cNvPr id="4" name="Picture 3" descr="Image of a smiling girls eating healthy snacks"/>
          <p:cNvPicPr>
            <a:picLocks noChangeAspect="1"/>
          </p:cNvPicPr>
          <p:nvPr/>
        </p:nvPicPr>
        <p:blipFill>
          <a:blip r:embed="rId3" cstate="screen"/>
          <a:stretch>
            <a:fillRect/>
          </a:stretch>
        </p:blipFill>
        <p:spPr>
          <a:xfrm>
            <a:off x="6629400" y="4898321"/>
            <a:ext cx="2448335" cy="2425873"/>
          </a:xfrm>
          <a:prstGeom prst="ellipse">
            <a:avLst/>
          </a:prstGeom>
          <a:ln w="114300" cap="sq" cmpd="thickThin">
            <a:solidFill>
              <a:schemeClr val="accent2"/>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18355"/>
            <a:ext cx="8536924" cy="786043"/>
          </a:xfrm>
        </p:spPr>
        <p:txBody>
          <a:bodyPr>
            <a:normAutofit fontScale="90000"/>
          </a:bodyPr>
          <a:lstStyle/>
          <a:p>
            <a:r>
              <a:rPr lang="en-US" sz="3200" dirty="0" smtClean="0"/>
              <a:t>What Actions have School Districts Taken?</a:t>
            </a:r>
            <a:br>
              <a:rPr lang="en-US" sz="3200" dirty="0" smtClean="0"/>
            </a:br>
            <a:r>
              <a:rPr lang="en-US" sz="3200" dirty="0" smtClean="0"/>
              <a:t>Food Marketing, Promotion, and Messaging</a:t>
            </a:r>
            <a:endParaRPr lang="en-US" sz="3200" dirty="0"/>
          </a:p>
        </p:txBody>
      </p:sp>
      <p:pic>
        <p:nvPicPr>
          <p:cNvPr id="4" name="Picture 3" descr="District Wellness Policy Strategies for Food and Beverages Marketing and Promotion, SY 2011–12. &#10;Bar graph showing percent of districts nationwide. Marketing of healthy choices. No policy 70.78 percent. Recommended policy 24.17 percent. Required policy 5.043 percent. Restricted marketing. No policy 78.5 percent. Recommended policy 7.984 percent. Required policy 13.52 percent. Prohibits food as reward/punishment. No policy 65.08 percent. Recommended policy 24.54 percent. Required policy 10.38 percent. Engaging parents/community. No policy 63.99 percent. Recommended policy 10.89 percent. Required policy 25.13 percent. Strategies to increase school meal participation. No policy 42.79 percent. Recommended policy 44.22 percent. Required policy 12.99 percent. Methods to solicit input. No policy 66.33 percent. Recommended policy 17.66 percent. Required policy 16.01 percent. Staff to role model. No policy 65.7 percent. Recommended policy 9.417 percent. Required policy 24.89 percent.&#10;N=668 districts, weighted to represent districts nationwide. Source: Bridging the Gap Research Program, 2014.&#10;"/>
          <p:cNvPicPr>
            <a:picLocks noChangeAspect="1"/>
          </p:cNvPicPr>
          <p:nvPr/>
        </p:nvPicPr>
        <p:blipFill>
          <a:blip r:embed="rId3"/>
          <a:stretch>
            <a:fillRect/>
          </a:stretch>
        </p:blipFill>
        <p:spPr>
          <a:xfrm>
            <a:off x="526135" y="1524240"/>
            <a:ext cx="8594650" cy="5821199"/>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Healthy Food Choices</a:t>
            </a:r>
            <a:endParaRPr lang="en-US" dirty="0"/>
          </a:p>
        </p:txBody>
      </p:sp>
      <p:sp>
        <p:nvSpPr>
          <p:cNvPr id="6" name="Text Placeholder 5"/>
          <p:cNvSpPr>
            <a:spLocks noGrp="1"/>
          </p:cNvSpPr>
          <p:nvPr>
            <p:ph type="body" sz="quarter" idx="13"/>
          </p:nvPr>
        </p:nvSpPr>
        <p:spPr>
          <a:xfrm>
            <a:off x="503239" y="2519976"/>
            <a:ext cx="6989762" cy="5036523"/>
          </a:xfrm>
        </p:spPr>
        <p:txBody>
          <a:bodyPr>
            <a:normAutofit fontScale="92500" lnSpcReduction="10000"/>
          </a:bodyPr>
          <a:lstStyle/>
          <a:p>
            <a:r>
              <a:rPr lang="en-US" sz="2800" dirty="0" smtClean="0"/>
              <a:t>Educate districts and relevant state groups about the elements of a healthy school nutrition environment including the marketing and promotion of healthy foods and beverages</a:t>
            </a:r>
            <a:endParaRPr lang="en-US" sz="2800" i="1" dirty="0" smtClean="0"/>
          </a:p>
          <a:p>
            <a:r>
              <a:rPr lang="en-US" sz="2800" dirty="0" smtClean="0"/>
              <a:t>Provide training and technical assistance to districts for revising wellness policies that address the marketing and promotion of foods and beverages</a:t>
            </a:r>
          </a:p>
          <a:p>
            <a:r>
              <a:rPr lang="en-US" sz="2800" dirty="0" smtClean="0"/>
              <a:t>Assist districts with monitoring and reporting on the implementation of wellness policies</a:t>
            </a:r>
          </a:p>
          <a:p>
            <a:pPr lvl="1"/>
            <a:endParaRPr lang="en-US" sz="2400" dirty="0" smtClean="0"/>
          </a:p>
          <a:p>
            <a:endParaRPr lang="en-US" dirty="0"/>
          </a:p>
        </p:txBody>
      </p:sp>
      <p:pic>
        <p:nvPicPr>
          <p:cNvPr id="5" name="Picture 4" descr="Image of beverages in a vending machine"/>
          <p:cNvPicPr preferRelativeResize="0">
            <a:picLocks/>
          </p:cNvPicPr>
          <p:nvPr/>
        </p:nvPicPr>
        <p:blipFill>
          <a:blip r:embed="rId3" cstate="screen"/>
          <a:stretch>
            <a:fillRect/>
          </a:stretch>
        </p:blipFill>
        <p:spPr>
          <a:xfrm>
            <a:off x="6748568" y="5105399"/>
            <a:ext cx="2532062" cy="2451100"/>
          </a:xfrm>
          <a:prstGeom prst="ellipse">
            <a:avLst/>
          </a:prstGeom>
          <a:ln w="114300" cmpd="thickThin">
            <a:solidFill>
              <a:srgbClr val="F6A01A"/>
            </a:solidFill>
          </a:ln>
        </p:spPr>
      </p:pic>
      <p:sp>
        <p:nvSpPr>
          <p:cNvPr id="7" name="Content Placeholder 2"/>
          <p:cNvSpPr>
            <a:spLocks noGrp="1"/>
          </p:cNvSpPr>
          <p:nvPr>
            <p:ph type="body" idx="1"/>
          </p:nvPr>
        </p:nvSpPr>
        <p:spPr>
          <a:xfrm>
            <a:off x="508818" y="2008505"/>
            <a:ext cx="8771812" cy="401879"/>
          </a:xfrm>
        </p:spPr>
        <p:txBody>
          <a:bodyPr>
            <a:normAutofit fontScale="92500" lnSpcReduction="10000"/>
          </a:bodyPr>
          <a:lstStyle/>
          <a:p>
            <a:r>
              <a:rPr lang="en-US" dirty="0" smtClean="0"/>
              <a:t>States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460836"/>
            <a:ext cx="8777393" cy="786043"/>
          </a:xfrm>
        </p:spPr>
        <p:txBody>
          <a:bodyPr/>
          <a:lstStyle/>
          <a:p>
            <a:r>
              <a:rPr lang="en-US" dirty="0" smtClean="0"/>
              <a:t>Marketing Healthy Food Choices</a:t>
            </a:r>
            <a:endParaRPr lang="en-US" dirty="0"/>
          </a:p>
        </p:txBody>
      </p:sp>
      <p:sp>
        <p:nvSpPr>
          <p:cNvPr id="4" name="Text Placeholder 3"/>
          <p:cNvSpPr>
            <a:spLocks noGrp="1"/>
          </p:cNvSpPr>
          <p:nvPr>
            <p:ph type="body" sz="quarter" idx="13"/>
          </p:nvPr>
        </p:nvSpPr>
        <p:spPr>
          <a:xfrm>
            <a:off x="503238" y="2240576"/>
            <a:ext cx="8777393" cy="5061923"/>
          </a:xfrm>
        </p:spPr>
        <p:txBody>
          <a:bodyPr>
            <a:noAutofit/>
          </a:bodyPr>
          <a:lstStyle/>
          <a:p>
            <a:r>
              <a:rPr lang="en-US" sz="2100" dirty="0" smtClean="0"/>
              <a:t>Negotiate contracts with vendors to limit the sale and marketing of less nutritious foods and beverages in schools</a:t>
            </a:r>
          </a:p>
          <a:p>
            <a:r>
              <a:rPr lang="en-US" sz="2100" dirty="0" smtClean="0"/>
              <a:t>Promote healthier foods and beverages</a:t>
            </a:r>
          </a:p>
          <a:p>
            <a:r>
              <a:rPr lang="en-US" sz="2100" dirty="0" smtClean="0"/>
              <a:t>Prohibit the use of food as reward or punishment for student behavior, and provide teachers with a list of ideas for alternative nonfood rewards</a:t>
            </a:r>
          </a:p>
          <a:p>
            <a:r>
              <a:rPr lang="en-US" sz="2100" dirty="0" smtClean="0"/>
              <a:t>Conduct an assessment of</a:t>
            </a:r>
            <a:r>
              <a:rPr lang="en-US" sz="2100" b="1" dirty="0" smtClean="0"/>
              <a:t> </a:t>
            </a:r>
            <a:r>
              <a:rPr lang="en-US" sz="2100" dirty="0" smtClean="0"/>
              <a:t>food and beverage advertising and marketing in schools</a:t>
            </a:r>
          </a:p>
          <a:p>
            <a:r>
              <a:rPr lang="en-US" sz="2100" dirty="0" smtClean="0"/>
              <a:t>Review and revise the wellness policy to address the marketing and promotion of foods and beverages</a:t>
            </a:r>
          </a:p>
          <a:p>
            <a:r>
              <a:rPr lang="en-US" sz="2100" dirty="0" smtClean="0"/>
              <a:t>Encourage staff and parents to model healthy behaviors</a:t>
            </a:r>
          </a:p>
          <a:p>
            <a:r>
              <a:rPr lang="en-US" sz="2100" dirty="0" smtClean="0"/>
              <a:t>Provide the district wellness policy to parents and other stakeholders</a:t>
            </a:r>
          </a:p>
          <a:p>
            <a:r>
              <a:rPr lang="en-US" sz="2100" dirty="0" smtClean="0"/>
              <a:t>Solicit input from students on items to include in the school meals </a:t>
            </a:r>
          </a:p>
          <a:p>
            <a:endParaRPr lang="en-US" sz="2100" dirty="0"/>
          </a:p>
        </p:txBody>
      </p:sp>
      <p:sp>
        <p:nvSpPr>
          <p:cNvPr id="3" name="Content Placeholder 2"/>
          <p:cNvSpPr>
            <a:spLocks noGrp="1"/>
          </p:cNvSpPr>
          <p:nvPr>
            <p:ph type="body" idx="1"/>
          </p:nvPr>
        </p:nvSpPr>
        <p:spPr>
          <a:xfrm>
            <a:off x="508818" y="1627505"/>
            <a:ext cx="8771812" cy="401879"/>
          </a:xfrm>
        </p:spPr>
        <p:txBody>
          <a:bodyPr>
            <a:normAutofit fontScale="92500" lnSpcReduction="10000"/>
          </a:bodyPr>
          <a:lstStyle/>
          <a:p>
            <a:r>
              <a:rPr lang="en-US" dirty="0" smtClean="0"/>
              <a:t>School districts and schools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Resources for slide set accompanying the brief</a:t>
            </a:r>
            <a:r>
              <a:rPr lang="en-US" sz="2400" i="1" dirty="0" smtClean="0">
                <a:latin typeface="Georgia" pitchFamily="18" charset="0"/>
              </a:rPr>
              <a:t/>
            </a:r>
            <a:br>
              <a:rPr lang="en-US" sz="2400" i="1" dirty="0" smtClean="0">
                <a:latin typeface="Georgia" pitchFamily="18" charset="0"/>
              </a:rPr>
            </a:br>
            <a:r>
              <a:rPr lang="en-US" sz="2400" i="1" dirty="0" smtClean="0">
                <a:latin typeface="Georgia" pitchFamily="18" charset="0"/>
              </a:rPr>
              <a:t>Strategies to Improve Marketing and Promotion of Foods and Beverages at School</a:t>
            </a:r>
            <a:endParaRPr lang="en-US" sz="2400" dirty="0"/>
          </a:p>
        </p:txBody>
      </p:sp>
      <p:sp>
        <p:nvSpPr>
          <p:cNvPr id="2" name="Text Placeholder 1"/>
          <p:cNvSpPr>
            <a:spLocks noGrp="1"/>
          </p:cNvSpPr>
          <p:nvPr>
            <p:ph idx="1"/>
          </p:nvPr>
        </p:nvSpPr>
        <p:spPr>
          <a:xfrm>
            <a:off x="503237" y="1958340"/>
            <a:ext cx="8536923" cy="580263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lvl="0">
              <a:spcAft>
                <a:spcPts val="600"/>
              </a:spcAft>
            </a:pPr>
            <a:r>
              <a:rPr lang="en-US" sz="2000" dirty="0" smtClean="0"/>
              <a:t>The Smarter Lunchroom Movement. Cornell Center for Behavioral Economics in Child Nutrition Programs.</a:t>
            </a:r>
            <a:br>
              <a:rPr lang="en-US" sz="2000" dirty="0" smtClean="0"/>
            </a:br>
            <a:r>
              <a:rPr lang="en-US" sz="1800" dirty="0" smtClean="0"/>
              <a:t> </a:t>
            </a:r>
            <a:r>
              <a:rPr lang="en-US" sz="1800" u="sng" dirty="0" smtClean="0">
                <a:hlinkClick r:id="rId6"/>
              </a:rPr>
              <a:t>http://smarterlunchrooms.org/</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502920"/>
            <a:ext cx="8536922" cy="1295400"/>
          </a:xfrm>
        </p:spPr>
        <p:txBody>
          <a:bodyPr>
            <a:noAutofit/>
          </a:bodyPr>
          <a:lstStyle/>
          <a:p>
            <a:r>
              <a:rPr lang="en-US" sz="2400" dirty="0" smtClean="0"/>
              <a:t>Cont’d: Resources for slide set accompanying the brief</a:t>
            </a:r>
            <a:r>
              <a:rPr lang="en-US" sz="2400" i="1" dirty="0" smtClean="0">
                <a:latin typeface="Georgia" pitchFamily="18" charset="0"/>
              </a:rPr>
              <a:t/>
            </a:r>
            <a:br>
              <a:rPr lang="en-US" sz="2400" i="1" dirty="0" smtClean="0">
                <a:latin typeface="Georgia" pitchFamily="18" charset="0"/>
              </a:rPr>
            </a:br>
            <a:r>
              <a:rPr lang="en-US" sz="2400" i="1" dirty="0" smtClean="0">
                <a:latin typeface="Georgia" pitchFamily="18" charset="0"/>
              </a:rPr>
              <a:t>Strategies to Improve Marketing and Promotion of Foods and Beverages at School</a:t>
            </a:r>
            <a:endParaRPr lang="en-US" sz="2400" dirty="0"/>
          </a:p>
        </p:txBody>
      </p:sp>
      <p:sp>
        <p:nvSpPr>
          <p:cNvPr id="2" name="Text Placeholder 1"/>
          <p:cNvSpPr>
            <a:spLocks noGrp="1"/>
          </p:cNvSpPr>
          <p:nvPr>
            <p:ph idx="1"/>
          </p:nvPr>
        </p:nvSpPr>
        <p:spPr>
          <a:xfrm>
            <a:off x="503237" y="1935480"/>
            <a:ext cx="8536923" cy="5802630"/>
          </a:xfrm>
        </p:spPr>
        <p:txBody>
          <a:bodyPr>
            <a:noAutofit/>
          </a:bodyPr>
          <a:lstStyle/>
          <a:p>
            <a:pPr lvl="0">
              <a:spcAft>
                <a:spcPts val="600"/>
              </a:spcAft>
            </a:pPr>
            <a:r>
              <a:rPr lang="en-US" sz="2000" dirty="0" smtClean="0"/>
              <a:t>Center for Science in the Public Interest. Fact Sheet: Marketing of low-nutrition foods and beverages in schools </a:t>
            </a:r>
            <a:r>
              <a:rPr lang="en-US" sz="1800" u="sng" dirty="0" smtClean="0">
                <a:hlinkClick r:id="rId3"/>
              </a:rPr>
              <a:t>http://www.cspinet.org/nutritionpolicy/schoolfoodmarketingfacts.pdf</a:t>
            </a:r>
            <a:r>
              <a:rPr lang="en-US" sz="1800" u="sng" dirty="0" smtClean="0"/>
              <a:t>.</a:t>
            </a:r>
            <a:endParaRPr lang="en-US" sz="2000" dirty="0" smtClean="0"/>
          </a:p>
          <a:p>
            <a:pPr lvl="0">
              <a:spcAft>
                <a:spcPts val="600"/>
              </a:spcAft>
            </a:pPr>
            <a:r>
              <a:rPr lang="en-US" sz="2000" dirty="0" smtClean="0"/>
              <a:t>California Project LEAN. Captive kids: Selling obesity at schools. An action guide to stop the marketing of unhealthy foods and beverages in school. </a:t>
            </a:r>
            <a:br>
              <a:rPr lang="en-US" sz="2000" dirty="0" smtClean="0"/>
            </a:br>
            <a:r>
              <a:rPr lang="en-US" sz="1800" u="sng" dirty="0" smtClean="0">
                <a:hlinkClick r:id="rId4"/>
              </a:rPr>
              <a:t>http://californiaprojectlean.org/doc.asp?id=174&amp;parentid=20</a:t>
            </a:r>
            <a:r>
              <a:rPr lang="en-US" sz="1800" u="sng" dirty="0" smtClean="0"/>
              <a:t>.</a:t>
            </a:r>
            <a:endParaRPr lang="en-US" sz="2000" dirty="0" smtClean="0"/>
          </a:p>
          <a:p>
            <a:pPr lvl="0">
              <a:spcAft>
                <a:spcPts val="600"/>
              </a:spcAft>
            </a:pPr>
            <a:r>
              <a:rPr lang="en-US" sz="2000" dirty="0" smtClean="0"/>
              <a:t>Rudd Roots Parents. Food Marketing in Schools. </a:t>
            </a:r>
            <a:r>
              <a:rPr lang="en-US" sz="1800" u="sng" dirty="0" smtClean="0">
                <a:hlinkClick r:id="rId5"/>
              </a:rPr>
              <a:t>http://www.ruddrootsparents.org/food-marketing</a:t>
            </a:r>
            <a:r>
              <a:rPr lang="en-US" sz="1800" u="sng" dirty="0" smtClean="0"/>
              <a:t>.</a:t>
            </a:r>
            <a:endParaRPr lang="en-US" sz="2000" dirty="0" smtClean="0"/>
          </a:p>
          <a:p>
            <a:pPr lvl="0">
              <a:spcAft>
                <a:spcPts val="600"/>
              </a:spcAft>
            </a:pPr>
            <a:r>
              <a:rPr lang="en-US" sz="2000" dirty="0" smtClean="0"/>
              <a:t>Action for Healthy Kids- Healthy Fundraisers Tip Sheet. </a:t>
            </a:r>
            <a:r>
              <a:rPr lang="en-US" sz="1800" u="sng" dirty="0" smtClean="0">
                <a:hlinkClick r:id="rId6"/>
              </a:rPr>
              <a:t>http://www.actionforhealthykids.org/storage/documents/parent-toolkit/fundraisersf4.pdf</a:t>
            </a:r>
            <a:r>
              <a:rPr lang="en-US" sz="1800" u="sng" dirty="0" smtClean="0"/>
              <a:t>.</a:t>
            </a:r>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Strategies to Improve Marketing and Promotion of Foods and Beverages at School</a:t>
            </a:r>
            <a:endParaRPr lang="en-US" sz="2800" dirty="0"/>
          </a:p>
        </p:txBody>
      </p:sp>
      <p:sp>
        <p:nvSpPr>
          <p:cNvPr id="2" name="Text Placeholder 1"/>
          <p:cNvSpPr>
            <a:spLocks noGrp="1"/>
          </p:cNvSpPr>
          <p:nvPr>
            <p:ph idx="1"/>
          </p:nvPr>
        </p:nvSpPr>
        <p:spPr>
          <a:xfrm>
            <a:off x="503239" y="1841256"/>
            <a:ext cx="8551952" cy="5931144"/>
          </a:xfrm>
        </p:spPr>
        <p:txBody>
          <a:bodyPr>
            <a:noAutofit/>
          </a:bodyPr>
          <a:lstStyle/>
          <a:p>
            <a:pPr lvl="0">
              <a:buFont typeface="+mj-lt"/>
              <a:buAutoNum type="arabicPeriod"/>
            </a:pPr>
            <a:r>
              <a:rPr lang="en-US" sz="1800" dirty="0" smtClean="0"/>
              <a:t>Institute of Medicine. National Research Council. </a:t>
            </a:r>
            <a:r>
              <a:rPr lang="en-US" sz="1800" i="1" dirty="0" smtClean="0"/>
              <a:t>Food Marketing to Children and Youth: Threat or Opportunity? </a:t>
            </a:r>
            <a:r>
              <a:rPr lang="en-US" sz="1800" dirty="0" smtClean="0"/>
              <a:t>Washington, DC: The National Academies Press; 2005. </a:t>
            </a:r>
          </a:p>
          <a:p>
            <a:pPr lvl="0">
              <a:buFont typeface="+mj-lt"/>
              <a:buAutoNum type="arabicPeriod"/>
            </a:pPr>
            <a:r>
              <a:rPr lang="en-US" sz="1800" dirty="0" smtClean="0"/>
              <a:t>Commercial Activities in Schools. Report No.GAO/HEHS-00-156. Washington, DC: General Accounting Office; 2000.</a:t>
            </a:r>
          </a:p>
          <a:p>
            <a:pPr lvl="0">
              <a:buFont typeface="+mj-lt"/>
              <a:buAutoNum type="arabicPeriod"/>
            </a:pPr>
            <a:r>
              <a:rPr lang="en-US" sz="1800" dirty="0" smtClean="0"/>
              <a:t>Center for Science in the Public Interest. Food and Beverage Marketing Survey: Montgomery County Public Schools. Washington, DC: Center for Science in the Public Interest; 2008. Available at: </a:t>
            </a:r>
            <a:r>
              <a:rPr lang="en-US" sz="1800" u="sng" dirty="0" smtClean="0">
                <a:hlinkClick r:id="rId3"/>
              </a:rPr>
              <a:t>http://cspinet.org/nutritionpolicy/MCPS_foodmarketing_report2008.pdf</a:t>
            </a:r>
            <a:r>
              <a:rPr lang="en-US" sz="1800" dirty="0" smtClean="0"/>
              <a:t>.</a:t>
            </a:r>
          </a:p>
          <a:p>
            <a:pPr lvl="0">
              <a:buFont typeface="+mj-lt"/>
              <a:buAutoNum type="arabicPeriod"/>
            </a:pPr>
            <a:r>
              <a:rPr lang="en-US" sz="1800" dirty="0" smtClean="0"/>
              <a:t>California Project LEAN. Food and Beverage Marketing on California High School Campuses Survey: Findings and Recommendations. California: Project LEAN; 2006. Available at: </a:t>
            </a:r>
            <a:r>
              <a:rPr lang="en-US" sz="1800" u="sng" dirty="0" smtClean="0">
                <a:hlinkClick r:id="rId4"/>
              </a:rPr>
              <a:t>http://www.californiaprojectlean.org/docuserfiles//SchoolMarketingReport2006.pdf</a:t>
            </a:r>
            <a:r>
              <a:rPr lang="en-US" sz="1800" dirty="0" smtClean="0"/>
              <a:t>.</a:t>
            </a:r>
          </a:p>
          <a:p>
            <a:pPr lvl="0">
              <a:buFont typeface="+mj-lt"/>
              <a:buAutoNum type="arabicPeriod"/>
            </a:pPr>
            <a:r>
              <a:rPr lang="en-US" sz="1800" dirty="0" smtClean="0"/>
              <a:t>Molnar A, Garcia DR, </a:t>
            </a:r>
            <a:r>
              <a:rPr lang="en-US" sz="1800" dirty="0" err="1" smtClean="0"/>
              <a:t>Boninger</a:t>
            </a:r>
            <a:r>
              <a:rPr lang="en-US" sz="1800" dirty="0" smtClean="0"/>
              <a:t> F, Merrill B. A National Survey of the Types and Extent of the Marketing of Foods of Minimal Nutritional Value in Schools. Tempe, AZ: Commercialism in Research Unit; 2006.</a:t>
            </a:r>
          </a:p>
          <a:p>
            <a:pPr lvl="0">
              <a:buFont typeface="+mj-lt"/>
              <a:buAutoNum type="arabicPeriod"/>
            </a:pPr>
            <a:r>
              <a:rPr lang="en-US" sz="1800" dirty="0" smtClean="0"/>
              <a:t>Centers for Disease Control and Prevention. School health guidelines to promote healthy eating and physical activity. MMWR 2011;60:1–76.</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Strategies to Improve Marketing and Promotion of Foods and Beverages at School</a:t>
            </a:r>
            <a:endParaRPr lang="en-US" sz="2800" dirty="0"/>
          </a:p>
        </p:txBody>
      </p:sp>
      <p:sp>
        <p:nvSpPr>
          <p:cNvPr id="2" name="Text Placeholder 1"/>
          <p:cNvSpPr>
            <a:spLocks noGrp="1"/>
          </p:cNvSpPr>
          <p:nvPr>
            <p:ph idx="1"/>
          </p:nvPr>
        </p:nvSpPr>
        <p:spPr>
          <a:xfrm>
            <a:off x="503239" y="1841256"/>
            <a:ext cx="8551952" cy="5931144"/>
          </a:xfrm>
        </p:spPr>
        <p:txBody>
          <a:bodyPr>
            <a:noAutofit/>
          </a:bodyPr>
          <a:lstStyle/>
          <a:p>
            <a:pPr marL="457200" lvl="0" indent="-457200">
              <a:buFont typeface="+mj-lt"/>
              <a:buAutoNum type="arabicPeriod" startAt="7"/>
            </a:pPr>
            <a:r>
              <a:rPr lang="en-US" sz="2000" dirty="0" smtClean="0"/>
              <a:t>Centers for Disease Control and Prevention. Recommended community strategies and measurements to prevent childhood obesity in the United States. MMWR 2009; 58. </a:t>
            </a:r>
          </a:p>
          <a:p>
            <a:pPr lvl="0">
              <a:buFont typeface="+mj-lt"/>
              <a:buAutoNum type="arabicPeriod" startAt="7"/>
            </a:pPr>
            <a:r>
              <a:rPr lang="en-US" sz="2000" dirty="0" smtClean="0"/>
              <a:t>American Academy of Pediatrics. Prevention and Treatment Childhood Overweight and Obesity: Policy Tool. Available at: </a:t>
            </a:r>
            <a:r>
              <a:rPr lang="en-US" sz="2000" u="sng" dirty="0" smtClean="0">
                <a:hlinkClick r:id="rId3"/>
              </a:rPr>
              <a:t>http://www2.aap.org/obesity/schools_5.html</a:t>
            </a:r>
            <a:r>
              <a:rPr lang="en-US" sz="2000" dirty="0" smtClean="0"/>
              <a:t>.</a:t>
            </a:r>
          </a:p>
          <a:p>
            <a:pPr lvl="0">
              <a:buFont typeface="+mj-lt"/>
              <a:buAutoNum type="arabicPeriod" startAt="7"/>
            </a:pPr>
            <a:r>
              <a:rPr lang="en-US" sz="2000" dirty="0" smtClean="0"/>
              <a:t>Institute of Medicine</a:t>
            </a:r>
            <a:r>
              <a:rPr lang="en-US" sz="2000" i="1" dirty="0" smtClean="0"/>
              <a:t>. Accelerating Progress in Obesity Prevention: Solving the Weight of the Nation.</a:t>
            </a:r>
            <a:r>
              <a:rPr lang="en-US" sz="2000" dirty="0" smtClean="0"/>
              <a:t> Washington, DC: The National Academies Press; 2012. </a:t>
            </a:r>
          </a:p>
          <a:p>
            <a:pPr lvl="0">
              <a:buFont typeface="+mj-lt"/>
              <a:buAutoNum type="arabicPeriod" startAt="7"/>
            </a:pPr>
            <a:r>
              <a:rPr lang="en-US" sz="2000" dirty="0" smtClean="0"/>
              <a:t>Institute of Medicine. </a:t>
            </a:r>
            <a:r>
              <a:rPr lang="en-US" sz="2000" i="1" dirty="0" smtClean="0"/>
              <a:t>Local Government Actions to Prevent Childhood Obesity</a:t>
            </a:r>
            <a:r>
              <a:rPr lang="en-US" sz="2000" dirty="0" smtClean="0"/>
              <a:t>. Washington, DC: The National Academies Press; 2009. </a:t>
            </a:r>
          </a:p>
          <a:p>
            <a:pPr lvl="0">
              <a:buFont typeface="+mj-lt"/>
              <a:buAutoNum type="arabicPeriod" startAt="7"/>
            </a:pPr>
            <a:r>
              <a:rPr lang="en-US" sz="2000" dirty="0" smtClean="0"/>
              <a:t>Institute of Medicine. Nutrition Standards for Foods in Schools: Leading the Way toward Healthier Youth. Washington, DC: The National Academies Press; 2007.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Strategies for Addressing Weight Status Measurement in Schools</a:t>
            </a:r>
            <a:endParaRPr lang="en-US" sz="3600" dirty="0"/>
          </a:p>
        </p:txBody>
      </p:sp>
      <p:sp>
        <p:nvSpPr>
          <p:cNvPr id="3" name="Text Placeholder 2"/>
          <p:cNvSpPr>
            <a:spLocks noGrp="1"/>
          </p:cNvSpPr>
          <p:nvPr>
            <p:ph type="body" idx="1"/>
          </p:nvPr>
        </p:nvSpPr>
        <p:spPr/>
        <p:txBody>
          <a:bodyPr/>
          <a:lstStyle/>
          <a:p>
            <a:r>
              <a:rPr lang="en-US" dirty="0" smtClean="0"/>
              <a:t>July, 2014	</a:t>
            </a:r>
            <a:endParaRPr lang="en-US" dirty="0"/>
          </a:p>
        </p:txBody>
      </p:sp>
      <p:pic>
        <p:nvPicPr>
          <p:cNvPr id="5" name="Picture Placeholder 4" descr="Front cover of CDC &amp; BTG wellness policy brief, 'Strategies for Addressing Weight Status Measurment in Schools'"/>
          <p:cNvPicPr>
            <a:picLocks noGrp="1" noChangeAspect="1"/>
          </p:cNvPicPr>
          <p:nvPr>
            <p:ph type="pic" sz="quarter" idx="10"/>
          </p:nvPr>
        </p:nvPicPr>
        <p:blipFill>
          <a:blip r:embed="rId3" cstate="screen"/>
          <a:stretch>
            <a:fillRect/>
          </a:stretch>
        </p:blipFill>
        <p:spPr>
          <a:xfrm>
            <a:off x="3434485" y="2468245"/>
            <a:ext cx="3189431" cy="4127500"/>
          </a:xfrm>
        </p:spPr>
      </p:pic>
      <p:sp>
        <p:nvSpPr>
          <p:cNvPr id="6" name="Rectangle 5"/>
          <p:cNvSpPr/>
          <p:nvPr/>
        </p:nvSpPr>
        <p:spPr>
          <a:xfrm>
            <a:off x="446088" y="6789420"/>
            <a:ext cx="5029200" cy="738664"/>
          </a:xfrm>
          <a:prstGeom prst="rect">
            <a:avLst/>
          </a:prstGeom>
        </p:spPr>
        <p:txBody>
          <a:bodyPr>
            <a:spAutoFit/>
          </a:bodyPr>
          <a:lstStyle/>
          <a:p>
            <a:r>
              <a:rPr lang="en-US" sz="1050" b="1" dirty="0" smtClean="0">
                <a:latin typeface="Georgia" pitchFamily="18" charset="0"/>
              </a:rPr>
              <a:t>Suggested fact sheet citation</a:t>
            </a:r>
            <a:r>
              <a:rPr lang="en-US" sz="1050" dirty="0" smtClean="0">
                <a:latin typeface="Georgia" pitchFamily="18" charset="0"/>
              </a:rPr>
              <a:t>: Centers for Disease Control and Prevention and Bridging the Gap Research Program. </a:t>
            </a:r>
            <a:r>
              <a:rPr lang="en-US" sz="1050" i="1" dirty="0" smtClean="0">
                <a:latin typeface="Georgia" pitchFamily="18" charset="0"/>
              </a:rPr>
              <a:t>Strategies for Addressing Weight Status Measurement in Schools. </a:t>
            </a:r>
            <a:r>
              <a:rPr lang="en-US" sz="1050" dirty="0" smtClean="0">
                <a:latin typeface="Georgia" pitchFamily="18" charset="0"/>
              </a:rPr>
              <a:t>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Purpose</a:t>
            </a:r>
            <a:endParaRPr lang="en-US" dirty="0"/>
          </a:p>
        </p:txBody>
      </p:sp>
      <p:sp>
        <p:nvSpPr>
          <p:cNvPr id="3" name="Content Placeholder 2"/>
          <p:cNvSpPr>
            <a:spLocks noGrp="1"/>
          </p:cNvSpPr>
          <p:nvPr>
            <p:ph idx="1"/>
          </p:nvPr>
        </p:nvSpPr>
        <p:spPr/>
        <p:txBody>
          <a:bodyPr/>
          <a:lstStyle/>
          <a:p>
            <a:r>
              <a:rPr lang="en-US" dirty="0" smtClean="0">
                <a:solidFill>
                  <a:schemeClr val="tx1"/>
                </a:solidFill>
              </a:rPr>
              <a:t>Highlights the extent to which public school districts have included weight status measurement as part of a comprehensive wellness policy</a:t>
            </a:r>
          </a:p>
          <a:p>
            <a:r>
              <a:rPr lang="en-US" dirty="0" smtClean="0">
                <a:solidFill>
                  <a:schemeClr val="tx1"/>
                </a:solidFill>
              </a:rPr>
              <a:t>Summarizes the strength scores of wellness policy components by whether the policy requires a weight status provision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Sample design</a:t>
            </a:r>
            <a:endParaRPr lang="en-US" dirty="0"/>
          </a:p>
        </p:txBody>
      </p:sp>
      <p:sp>
        <p:nvSpPr>
          <p:cNvPr id="4" name="Text Placeholder 3"/>
          <p:cNvSpPr>
            <a:spLocks noGrp="1"/>
          </p:cNvSpPr>
          <p:nvPr>
            <p:ph type="body" sz="quarter" idx="13"/>
          </p:nvPr>
        </p:nvSpPr>
        <p:spPr/>
        <p:txBody>
          <a:bodyPr/>
          <a:lstStyle/>
          <a:p>
            <a:r>
              <a:rPr lang="en-US" dirty="0" smtClean="0"/>
              <a:t>Based on </a:t>
            </a:r>
          </a:p>
          <a:p>
            <a:pPr lvl="1"/>
            <a:r>
              <a:rPr lang="en-US" dirty="0" smtClean="0"/>
              <a:t>2009-10 National Center for Education Statistics’ Common Core of Data</a:t>
            </a:r>
            <a:r>
              <a:rPr lang="en-US" baseline="30000" dirty="0" smtClean="0"/>
              <a:t>3</a:t>
            </a:r>
            <a:endParaRPr lang="en-US" dirty="0" smtClean="0"/>
          </a:p>
          <a:p>
            <a:pPr lvl="1"/>
            <a:r>
              <a:rPr lang="en-US" dirty="0" smtClean="0"/>
              <a:t>2011-12 SY data</a:t>
            </a:r>
          </a:p>
          <a:p>
            <a:r>
              <a:rPr lang="en-US" dirty="0" smtClean="0"/>
              <a:t>Nationally representative sample</a:t>
            </a:r>
          </a:p>
          <a:p>
            <a:pPr lvl="1"/>
            <a:r>
              <a:rPr lang="en-US" dirty="0" smtClean="0"/>
              <a:t>Inferences for each grade level</a:t>
            </a:r>
          </a:p>
          <a:p>
            <a:pPr lvl="1"/>
            <a:r>
              <a:rPr lang="en-US" dirty="0" smtClean="0"/>
              <a:t>699 districts</a:t>
            </a:r>
          </a:p>
          <a:p>
            <a:pPr lvl="2"/>
            <a:r>
              <a:rPr lang="en-US" dirty="0" smtClean="0"/>
              <a:t>n=668 (95.5% response rate)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8" y="1079500"/>
            <a:ext cx="8747335" cy="7277100"/>
          </a:xfrm>
        </p:spPr>
        <p:txBody>
          <a:bodyPr>
            <a:normAutofit/>
          </a:bodyPr>
          <a:lstStyle/>
          <a:p>
            <a:r>
              <a:rPr lang="en-US" dirty="0" smtClean="0"/>
              <a:t>Some school districts include weight status measurement programs in their wellness policies for both surveillance and screening purposes.</a:t>
            </a:r>
            <a:r>
              <a:rPr lang="en-US" baseline="30000" dirty="0" smtClean="0"/>
              <a:t>1,2</a:t>
            </a:r>
            <a:r>
              <a:rPr lang="en-US" dirty="0" smtClean="0"/>
              <a:t> </a:t>
            </a:r>
          </a:p>
          <a:p>
            <a:r>
              <a:rPr lang="en-US" dirty="0" smtClean="0"/>
              <a:t>Surveillance Programs</a:t>
            </a:r>
          </a:p>
          <a:p>
            <a:pPr lvl="1"/>
            <a:r>
              <a:rPr lang="en-US" dirty="0" smtClean="0"/>
              <a:t>Monitor students’ weight status</a:t>
            </a:r>
          </a:p>
          <a:p>
            <a:r>
              <a:rPr lang="en-US" dirty="0" smtClean="0"/>
              <a:t>Screening Programs</a:t>
            </a:r>
          </a:p>
          <a:p>
            <a:pPr lvl="1"/>
            <a:r>
              <a:rPr lang="en-US" dirty="0" smtClean="0"/>
              <a:t>Help identify students at risk of weight-related health problems </a:t>
            </a:r>
          </a:p>
          <a:p>
            <a:pPr lvl="1"/>
            <a:r>
              <a:rPr lang="en-US" dirty="0" smtClean="0"/>
              <a:t>Provide parents with health information about their child’s weight status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p:txBody>
          <a:bodyPr/>
          <a:lstStyle/>
          <a:p>
            <a:r>
              <a:rPr lang="en-US" dirty="0" smtClean="0"/>
              <a:t>A strong wellness policy with a weight status measurement provision may</a:t>
            </a:r>
            <a:r>
              <a:rPr lang="en-US" baseline="30000" dirty="0" smtClean="0"/>
              <a:t>1,3-5</a:t>
            </a:r>
            <a:r>
              <a:rPr lang="en-US" dirty="0" smtClean="0"/>
              <a:t>  </a:t>
            </a:r>
          </a:p>
          <a:p>
            <a:pPr lvl="1"/>
            <a:r>
              <a:rPr lang="en-US" dirty="0" smtClean="0"/>
              <a:t>Increase awareness of overweight and obesity</a:t>
            </a:r>
          </a:p>
          <a:p>
            <a:pPr lvl="1"/>
            <a:r>
              <a:rPr lang="en-US" dirty="0" smtClean="0"/>
              <a:t>Allow students to practice behaviors that promote a healthy weight</a:t>
            </a:r>
            <a:endParaRPr lang="en-US" dirty="0"/>
          </a:p>
        </p:txBody>
      </p:sp>
      <p:pic>
        <p:nvPicPr>
          <p:cNvPr id="4" name="Picture 3" descr="Image of a computer mouse on a chalkboard"/>
          <p:cNvPicPr>
            <a:picLocks noChangeAspect="1"/>
          </p:cNvPicPr>
          <p:nvPr/>
        </p:nvPicPr>
        <p:blipFill>
          <a:blip r:embed="rId3" cstate="screen"/>
          <a:stretch>
            <a:fillRect/>
          </a:stretch>
        </p:blipFill>
        <p:spPr>
          <a:xfrm>
            <a:off x="3928986" y="4927600"/>
            <a:ext cx="2357514" cy="2445931"/>
          </a:xfrm>
          <a:prstGeom prst="ellipse">
            <a:avLst/>
          </a:prstGeom>
          <a:ln w="114300" cap="sq" cmpd="thickThin">
            <a:solidFill>
              <a:srgbClr val="860038"/>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 Experts Recommend?</a:t>
            </a:r>
            <a:endParaRPr lang="en-US" dirty="0"/>
          </a:p>
        </p:txBody>
      </p:sp>
      <p:sp>
        <p:nvSpPr>
          <p:cNvPr id="4" name="Text Placeholder 3"/>
          <p:cNvSpPr>
            <a:spLocks noGrp="1"/>
          </p:cNvSpPr>
          <p:nvPr>
            <p:ph type="body" sz="quarter" idx="13"/>
          </p:nvPr>
        </p:nvSpPr>
        <p:spPr>
          <a:xfrm>
            <a:off x="503238" y="1874520"/>
            <a:ext cx="8544437" cy="4716781"/>
          </a:xfrm>
        </p:spPr>
        <p:txBody>
          <a:bodyPr>
            <a:normAutofit/>
          </a:bodyPr>
          <a:lstStyle/>
          <a:p>
            <a:r>
              <a:rPr lang="en-US" dirty="0" smtClean="0"/>
              <a:t>Weight Status measurement programs</a:t>
            </a:r>
          </a:p>
          <a:p>
            <a:pPr lvl="1"/>
            <a:r>
              <a:rPr lang="en-US" dirty="0" smtClean="0"/>
              <a:t>Are not currently identified by CDC as an evidence-based practice to address and prevent childhood obesity</a:t>
            </a:r>
          </a:p>
          <a:p>
            <a:pPr lvl="1"/>
            <a:r>
              <a:rPr lang="en-US" dirty="0" smtClean="0"/>
              <a:t>Should be complemented by a strong wellness policy</a:t>
            </a:r>
          </a:p>
          <a:p>
            <a:pPr marL="342900" lvl="1" indent="-342900">
              <a:buClr>
                <a:schemeClr val="accent1"/>
              </a:buClr>
              <a:buSzTx/>
            </a:pPr>
            <a:r>
              <a:rPr lang="en-US" dirty="0" smtClean="0"/>
              <a:t>Districts offering these programs should support parents and children in managing children’s weight.</a:t>
            </a:r>
            <a:r>
              <a:rPr lang="en-US" baseline="30000" dirty="0" smtClean="0"/>
              <a:t>1</a:t>
            </a:r>
            <a:endParaRPr lang="en-US"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416755"/>
            <a:ext cx="8536924" cy="786043"/>
          </a:xfrm>
        </p:spPr>
        <p:txBody>
          <a:bodyPr>
            <a:normAutofit fontScale="90000"/>
          </a:bodyPr>
          <a:lstStyle/>
          <a:p>
            <a:r>
              <a:rPr lang="en-US" sz="3100" dirty="0" smtClean="0"/>
              <a:t>What Actions have School Districts Taken?</a:t>
            </a:r>
            <a:br>
              <a:rPr lang="en-US" sz="3100" dirty="0" smtClean="0"/>
            </a:br>
            <a:r>
              <a:rPr lang="en-US" sz="3100" dirty="0" smtClean="0"/>
              <a:t>Weight Status Measurement</a:t>
            </a:r>
            <a:endParaRPr lang="en-US" sz="3100" dirty="0"/>
          </a:p>
        </p:txBody>
      </p:sp>
      <p:pic>
        <p:nvPicPr>
          <p:cNvPr id="4" name="Picture 3" descr="Strength score of wellness policy provisions by whether the policy requires weight status measurement, SY 2011-12. Nutrition education. Wellness policy requires weight status measurement 44.3 percent. Wellness policy does not require weight status measurement 30.7 percent. P is less than point 001. School meals. Wellness policy requires weight status measurement 29.96 percent. Wellness policy does not require weight status measurement 20.6 percent. P is less than point 01. Competitive foods and beverages. Wellness policy requires weight status measurement 25.33 percent. Wellness policy does not require weight status measurement 12.6 percent. P is less than point 01. Physical education. Wellness policy requires weight status measurement 43.57 percent. Wellness policy does not require weight status measurement 22.57 percent. P is less than point 001. Physical activity. Wellness policy requires weight status measurement 30.19 percent. Wellness policy does not require weight status measurement 26.45 percent. Marketing and promotion. Wellness policy requires weight status measurement 28.3 percent. Wellness policy does not require weight status measurement 10.95 percent. P is less than point 001. Overall wellness policy. Wellness policy requires weight status measurement 35.86 percent. Wellness policy does not require weight status measurement 21.56 percent. P is less than point 001.&#10;Strength score reflects the proportion of required items in each wellness policy category and in the overall wellness policy. Policy strength score is measured on a scale from 0-100 with 0 indicating no policy and 100 indicating a required policy that aligns with evidence based recommendations or best practices. N=668 districts, weighted to represent districts nationwide. Source: Bridging the Gap  Research Program, 2014&#10;"/>
          <p:cNvPicPr>
            <a:picLocks noChangeAspect="1"/>
          </p:cNvPicPr>
          <p:nvPr/>
        </p:nvPicPr>
        <p:blipFill>
          <a:blip r:embed="rId3"/>
          <a:stretch>
            <a:fillRect/>
          </a:stretch>
        </p:blipFill>
        <p:spPr>
          <a:xfrm>
            <a:off x="257172" y="1292619"/>
            <a:ext cx="9155436" cy="6467322"/>
          </a:xfrm>
          <a:prstGeom prst="rect">
            <a:avLst/>
          </a:prstGeom>
        </p:spPr>
      </p:pic>
      <p:cxnSp>
        <p:nvCxnSpPr>
          <p:cNvPr id="6" name="Straight Connector 5"/>
          <p:cNvCxnSpPr/>
          <p:nvPr/>
        </p:nvCxnSpPr>
        <p:spPr>
          <a:xfrm>
            <a:off x="7235190" y="2731770"/>
            <a:ext cx="11430" cy="3566160"/>
          </a:xfrm>
          <a:prstGeom prst="line">
            <a:avLst/>
          </a:prstGeom>
          <a:ln w="12700">
            <a:solidFill>
              <a:srgbClr val="0061A5"/>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2532676"/>
            <a:ext cx="8777393" cy="4490423"/>
          </a:xfrm>
        </p:spPr>
        <p:txBody>
          <a:bodyPr>
            <a:normAutofit/>
          </a:bodyPr>
          <a:lstStyle/>
          <a:p>
            <a:r>
              <a:rPr lang="en-US" sz="2800" dirty="0" smtClean="0"/>
              <a:t>Offer guidance on whether school districts should pursue weight status measurement, and describe appropriate and inappropriate practices</a:t>
            </a:r>
          </a:p>
          <a:p>
            <a:r>
              <a:rPr lang="en-US" sz="2800" dirty="0" smtClean="0"/>
              <a:t>Provide assistance on implementing a comprehensive set of strategies to address obesity  </a:t>
            </a:r>
          </a:p>
          <a:p>
            <a:endParaRPr lang="en-US" sz="2800" dirty="0"/>
          </a:p>
        </p:txBody>
      </p:sp>
      <p:sp>
        <p:nvSpPr>
          <p:cNvPr id="3" name="Content Placeholder 2"/>
          <p:cNvSpPr>
            <a:spLocks noGrp="1"/>
          </p:cNvSpPr>
          <p:nvPr>
            <p:ph type="body" idx="1"/>
          </p:nvPr>
        </p:nvSpPr>
        <p:spPr/>
        <p:txBody>
          <a:bodyPr>
            <a:normAutofit fontScale="92500" lnSpcReduction="10000"/>
          </a:bodyPr>
          <a:lstStyle/>
          <a:p>
            <a:r>
              <a:rPr lang="en-US" dirty="0" smtClean="0"/>
              <a:t>States can</a:t>
            </a:r>
            <a:r>
              <a:rPr lang="en-US" baseline="30000" dirty="0" smtClean="0"/>
              <a:t>1,6-11</a:t>
            </a: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pPr>
              <a:buFont typeface="Wingdings" pitchFamily="2" charset="2"/>
              <a:buChar char="§"/>
            </a:pPr>
            <a:r>
              <a:rPr lang="en-US" dirty="0" smtClean="0"/>
              <a:t>Safeguards for weight status screening and surveillance</a:t>
            </a:r>
          </a:p>
          <a:p>
            <a:pPr lvl="1"/>
            <a:r>
              <a:rPr lang="en-US" sz="2100" dirty="0" smtClean="0"/>
              <a:t>Support physical activity and nutrition</a:t>
            </a:r>
          </a:p>
          <a:p>
            <a:pPr lvl="1"/>
            <a:r>
              <a:rPr lang="en-US" sz="2100" dirty="0" smtClean="0"/>
              <a:t>Introduce the program and obtain parental consent</a:t>
            </a:r>
          </a:p>
          <a:p>
            <a:pPr lvl="1"/>
            <a:r>
              <a:rPr lang="en-US" sz="2100" dirty="0" smtClean="0"/>
              <a:t>Train staff</a:t>
            </a:r>
          </a:p>
          <a:p>
            <a:pPr lvl="1"/>
            <a:r>
              <a:rPr lang="en-US" sz="2100" dirty="0" smtClean="0"/>
              <a:t>Protect student privacy</a:t>
            </a:r>
          </a:p>
          <a:p>
            <a:pPr lvl="1"/>
            <a:r>
              <a:rPr lang="en-US" sz="2100" dirty="0" smtClean="0"/>
              <a:t>Accurately measure height and weight</a:t>
            </a:r>
          </a:p>
          <a:p>
            <a:pPr lvl="1"/>
            <a:r>
              <a:rPr lang="en-US" sz="2100" dirty="0" smtClean="0"/>
              <a:t>Use BMI-for-age percentile</a:t>
            </a:r>
          </a:p>
          <a:p>
            <a:pPr lvl="1"/>
            <a:r>
              <a:rPr lang="en-US" sz="2100" dirty="0" smtClean="0"/>
              <a:t>Develop efficient data collection</a:t>
            </a:r>
          </a:p>
          <a:p>
            <a:pPr lvl="1"/>
            <a:r>
              <a:rPr lang="en-US" sz="2100" dirty="0" smtClean="0"/>
              <a:t>Avoid using results to evaluate student or teacher performance </a:t>
            </a:r>
          </a:p>
          <a:p>
            <a:pPr lvl="1"/>
            <a:r>
              <a:rPr lang="en-US" sz="2100" dirty="0" smtClean="0"/>
              <a:t>Evaluate the program</a:t>
            </a:r>
            <a:r>
              <a:rPr lang="en-US" dirty="0" smtClean="0"/>
              <a:t/>
            </a:r>
            <a:br>
              <a:rPr lang="en-US" dirty="0" smtClean="0"/>
            </a:br>
            <a:endParaRPr lang="en-US" sz="1800"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84636"/>
            <a:ext cx="8777393" cy="786043"/>
          </a:xfrm>
        </p:spPr>
        <p:txBody>
          <a:bodyPr>
            <a:normAutofit/>
          </a:bodyPr>
          <a:lstStyle/>
          <a:p>
            <a:r>
              <a:rPr lang="en-US" sz="3200" dirty="0" smtClean="0"/>
              <a:t>Weight Status Measurement in Schools</a:t>
            </a:r>
            <a:endParaRPr lang="en-US" sz="3200" dirty="0"/>
          </a:p>
        </p:txBody>
      </p:sp>
      <p:sp>
        <p:nvSpPr>
          <p:cNvPr id="4" name="Text Placeholder 3"/>
          <p:cNvSpPr>
            <a:spLocks noGrp="1"/>
          </p:cNvSpPr>
          <p:nvPr>
            <p:ph type="body" sz="quarter" idx="13"/>
          </p:nvPr>
        </p:nvSpPr>
        <p:spPr>
          <a:xfrm>
            <a:off x="503238" y="1923076"/>
            <a:ext cx="8777393" cy="5582623"/>
          </a:xfrm>
        </p:spPr>
        <p:txBody>
          <a:bodyPr>
            <a:noAutofit/>
          </a:bodyPr>
          <a:lstStyle/>
          <a:p>
            <a:r>
              <a:rPr lang="en-US" sz="3200" dirty="0" smtClean="0"/>
              <a:t>Additional Screening Safeguards</a:t>
            </a:r>
          </a:p>
          <a:p>
            <a:pPr lvl="1"/>
            <a:r>
              <a:rPr lang="en-US" sz="2800" dirty="0" smtClean="0"/>
              <a:t>Share resources for follow-up</a:t>
            </a:r>
          </a:p>
          <a:p>
            <a:pPr lvl="1"/>
            <a:r>
              <a:rPr lang="en-US" sz="2800" dirty="0" smtClean="0"/>
              <a:t>Provide parents a clear explanation of results</a:t>
            </a:r>
          </a:p>
          <a:p>
            <a:endParaRPr lang="en-US" dirty="0"/>
          </a:p>
        </p:txBody>
      </p:sp>
      <p:sp>
        <p:nvSpPr>
          <p:cNvPr id="3" name="Content Placeholder 2"/>
          <p:cNvSpPr>
            <a:spLocks noGrp="1"/>
          </p:cNvSpPr>
          <p:nvPr>
            <p:ph type="body" idx="1"/>
          </p:nvPr>
        </p:nvSpPr>
        <p:spPr>
          <a:xfrm>
            <a:off x="508818" y="1360805"/>
            <a:ext cx="8771812" cy="401879"/>
          </a:xfrm>
        </p:spPr>
        <p:txBody>
          <a:bodyPr>
            <a:normAutofit fontScale="92500" lnSpcReduction="10000"/>
          </a:bodyPr>
          <a:lstStyle/>
          <a:p>
            <a:pPr>
              <a:buNone/>
            </a:pPr>
            <a:r>
              <a:rPr lang="en-US" dirty="0" smtClean="0"/>
              <a:t>School districts and schools can</a:t>
            </a:r>
            <a:r>
              <a:rPr lang="en-US" baseline="30000" dirty="0" smtClean="0"/>
              <a:t>1,6-11</a:t>
            </a:r>
            <a:endParaRPr lang="en-US" dirty="0"/>
          </a:p>
        </p:txBody>
      </p:sp>
      <p:pic>
        <p:nvPicPr>
          <p:cNvPr id="5" name="Picture 4" descr="Image of a teacher and students in the classroom"/>
          <p:cNvPicPr>
            <a:picLocks noChangeAspect="1"/>
          </p:cNvPicPr>
          <p:nvPr/>
        </p:nvPicPr>
        <p:blipFill>
          <a:blip r:embed="rId3" cstate="screen"/>
          <a:stretch>
            <a:fillRect/>
          </a:stretch>
        </p:blipFill>
        <p:spPr>
          <a:xfrm>
            <a:off x="3854450" y="4364359"/>
            <a:ext cx="2349500" cy="2198362"/>
          </a:xfrm>
          <a:prstGeom prst="ellipse">
            <a:avLst/>
          </a:prstGeom>
          <a:ln w="114300" cmpd="thickThin">
            <a:solidFill>
              <a:srgbClr val="5C8727"/>
            </a:solid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4"/>
              </a:rPr>
              <a:t>http://www.bridgingthegapresearch.org/research/district_wellness_policies</a:t>
            </a:r>
            <a:r>
              <a:rPr lang="en-US" sz="1800" u="sng" dirty="0" smtClean="0"/>
              <a:t>.</a:t>
            </a:r>
            <a:endParaRPr lang="en-US" sz="2000" dirty="0" smtClean="0"/>
          </a:p>
          <a:p>
            <a:pPr lvl="0">
              <a:spcAft>
                <a:spcPts val="600"/>
              </a:spcAft>
            </a:pPr>
            <a:r>
              <a:rPr lang="en-US" sz="2000" dirty="0" smtClean="0"/>
              <a:t>Centers for Disease Control and Prevention. About BMI for Children and Teens. </a:t>
            </a:r>
            <a:r>
              <a:rPr lang="en-US" sz="1550" u="sng" dirty="0" smtClean="0">
                <a:hlinkClick r:id="rId5"/>
              </a:rPr>
              <a:t>http://www.cdc.gov/healthyweight/assessing/bmi/childrens_BMI/about_childrens_BMI.html</a:t>
            </a:r>
            <a:r>
              <a:rPr lang="en-US" sz="1550" u="sng" dirty="0" smtClean="0"/>
              <a:t>.</a:t>
            </a:r>
            <a:endParaRPr lang="en-US" sz="1550" dirty="0" smtClean="0"/>
          </a:p>
          <a:p>
            <a:pPr lvl="0">
              <a:spcAft>
                <a:spcPts val="600"/>
              </a:spcAft>
            </a:pPr>
            <a:r>
              <a:rPr lang="en-US" sz="2000" dirty="0" smtClean="0"/>
              <a:t>Centers for Disease Control and Prevention. Body Mass Index Measurement in Schools. Executive Summary. </a:t>
            </a:r>
            <a:r>
              <a:rPr lang="en-US" sz="1800" u="sng" dirty="0" smtClean="0">
                <a:hlinkClick r:id="rId6"/>
              </a:rPr>
              <a:t>http://www.cdc.gov/healthyyouth/obesity/BMI/pdf/BMI_execsumm.pdf</a:t>
            </a:r>
            <a:r>
              <a:rPr lang="en-US" sz="1800" u="sng" dirty="0" smtClean="0"/>
              <a:t>.</a:t>
            </a:r>
            <a:endParaRPr lang="en-US" sz="2000" dirty="0" smtClean="0"/>
          </a:p>
          <a:p>
            <a:pPr lvl="0">
              <a:spcAft>
                <a:spcPts val="600"/>
              </a:spcAft>
            </a:pPr>
            <a:r>
              <a:rPr lang="en-US" sz="2000" dirty="0" smtClean="0"/>
              <a:t>Centers for Disease Control and Prevention. Children’s BMI Tool for Schools. </a:t>
            </a:r>
            <a:r>
              <a:rPr lang="en-US" sz="1600" u="sng" dirty="0" smtClean="0">
                <a:hlinkClick r:id="rId7"/>
              </a:rPr>
              <a:t>http://www.cdc.gov/healthyweight/assessing/bmi/childrens_bmi/tool_for_schools.html</a:t>
            </a:r>
            <a:r>
              <a:rPr lang="en-US" sz="1600" u="sng" dirty="0" smtClean="0"/>
              <a:t>.</a:t>
            </a:r>
            <a:endParaRPr lang="en-US" sz="20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8" y="1943100"/>
            <a:ext cx="9040812" cy="5806440"/>
          </a:xfrm>
        </p:spPr>
        <p:txBody>
          <a:bodyPr>
            <a:noAutofit/>
          </a:bodyPr>
          <a:lstStyle/>
          <a:p>
            <a:pPr lvl="0">
              <a:spcAft>
                <a:spcPts val="600"/>
              </a:spcAft>
            </a:pPr>
            <a:r>
              <a:rPr lang="en-US" sz="2000" dirty="0" smtClean="0"/>
              <a:t>Centers for Disease Control and Prevention. BMI Percentile Calculator for Child and Teen. </a:t>
            </a:r>
            <a:br>
              <a:rPr lang="en-US" sz="2000" dirty="0" smtClean="0"/>
            </a:br>
            <a:r>
              <a:rPr lang="en-US" sz="1800" u="sng" dirty="0" smtClean="0">
                <a:hlinkClick r:id="rId3"/>
              </a:rPr>
              <a:t>http://apps.nccd.cdc.gov/dnpabmi/</a:t>
            </a:r>
            <a:r>
              <a:rPr lang="en-US" sz="1800" u="sng" dirty="0" smtClean="0"/>
              <a:t>.</a:t>
            </a:r>
            <a:endParaRPr lang="en-US" sz="2000" dirty="0" smtClean="0"/>
          </a:p>
          <a:p>
            <a:pPr lvl="0">
              <a:spcAft>
                <a:spcPts val="600"/>
              </a:spcAft>
            </a:pPr>
            <a:r>
              <a:rPr lang="en-US" sz="2000" dirty="0" smtClean="0"/>
              <a:t>American Heart Association. Policy position statement on body mass index (BMI) surveillance and assessment in schools.</a:t>
            </a:r>
            <a:br>
              <a:rPr lang="en-US" sz="2000" dirty="0" smtClean="0"/>
            </a:br>
            <a:r>
              <a:rPr lang="en-US" sz="1400" u="sng" dirty="0" smtClean="0">
                <a:hlinkClick r:id="rId4"/>
              </a:rPr>
              <a:t>http://www.heart.org/idc/groups/heart-public/@wcm/@adv/documents/downloadable/ucm_301789.pdf</a:t>
            </a:r>
            <a:r>
              <a:rPr lang="en-US" sz="1400" u="sng" dirty="0" smtClean="0"/>
              <a:t>.</a:t>
            </a:r>
            <a:endParaRPr lang="en-US" sz="1800" dirty="0" smtClean="0"/>
          </a:p>
          <a:p>
            <a:pPr>
              <a:spcAft>
                <a:spcPts val="600"/>
              </a:spcAft>
            </a:pPr>
            <a:r>
              <a:rPr lang="en-US" sz="2000" dirty="0" smtClean="0"/>
              <a:t>Centers for Disease Control and Prevention. School Health Guidelines to Promote Healthy Eating and Physical Activity.  </a:t>
            </a:r>
            <a:br>
              <a:rPr lang="en-US" sz="2000" dirty="0" smtClean="0"/>
            </a:br>
            <a:r>
              <a:rPr lang="en-US" sz="1800" u="sng" dirty="0" smtClean="0">
                <a:hlinkClick r:id="rId5"/>
              </a:rPr>
              <a:t>http://www.cdc.gov/healthyyouth/npao/strategies.htm</a:t>
            </a:r>
            <a:r>
              <a:rPr lang="en-US" sz="1800" u="sng" dirty="0" smtClean="0"/>
              <a:t>.</a:t>
            </a:r>
            <a:r>
              <a:rPr lang="en-US" sz="1800" dirty="0" smtClean="0"/>
              <a:t>  </a:t>
            </a:r>
            <a:endParaRPr lang="en-US" sz="20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a:pPr>
            <a:r>
              <a:rPr lang="en-US" sz="1500" dirty="0" smtClean="0"/>
              <a:t>Nihiser AJ, Lee SM, Wechsler H, McKenna M, Odom E, </a:t>
            </a:r>
            <a:r>
              <a:rPr lang="en-US" sz="1500" dirty="0" err="1" smtClean="0"/>
              <a:t>Reinold</a:t>
            </a:r>
            <a:r>
              <a:rPr lang="en-US" sz="1500" dirty="0" smtClean="0"/>
              <a:t> C, Thompson D, </a:t>
            </a:r>
            <a:r>
              <a:rPr lang="en-US" sz="1500" dirty="0" err="1" smtClean="0"/>
              <a:t>Grummer</a:t>
            </a:r>
            <a:r>
              <a:rPr lang="en-US" sz="1500" dirty="0" smtClean="0"/>
              <a:t>-Strawn L. Body mass index measurement in schools. J </a:t>
            </a:r>
            <a:r>
              <a:rPr lang="en-US" sz="1500" dirty="0" err="1" smtClean="0"/>
              <a:t>Sch</a:t>
            </a:r>
            <a:r>
              <a:rPr lang="en-US" sz="1500" dirty="0" smtClean="0"/>
              <a:t> Health. 2007;77(10):651-671.</a:t>
            </a:r>
          </a:p>
          <a:p>
            <a:pPr marL="514350" lvl="0" indent="-514350">
              <a:buFont typeface="+mj-lt"/>
              <a:buAutoNum type="arabicPeriod"/>
            </a:pPr>
            <a:r>
              <a:rPr lang="en-US" sz="1500" dirty="0" smtClean="0"/>
              <a:t>Chriqui JF, Resnick EA, Schneider L, Schermbeck R, Adcock T, Carrion V, Chaloupka FJ. School District Wellness Policies: Evaluating Progress and Potential for Improving Children’s Health Five Years after the Federal Mandate. School Years 2006–07 through 2010-11. Volume 3. Chicago, IL: Bridging the Gap Program, Health Policy Center, Institute for Health Research and Policy, University of Illinois at Chicago, 2013, </a:t>
            </a:r>
            <a:r>
              <a:rPr lang="en-US" sz="1500" u="sng" dirty="0" smtClean="0">
                <a:hlinkClick r:id="rId3"/>
              </a:rPr>
              <a:t>www.bridgingthegapresearch.org</a:t>
            </a:r>
            <a:r>
              <a:rPr lang="en-US" sz="1500" dirty="0" smtClean="0"/>
              <a:t>.</a:t>
            </a:r>
          </a:p>
          <a:p>
            <a:pPr marL="514350" lvl="0" indent="-514350">
              <a:buFont typeface="+mj-lt"/>
              <a:buAutoNum type="arabicPeriod"/>
            </a:pPr>
            <a:r>
              <a:rPr lang="en-US" sz="1500" dirty="0" err="1" smtClean="0"/>
              <a:t>Chomitz</a:t>
            </a:r>
            <a:r>
              <a:rPr lang="en-US" sz="1500" dirty="0" smtClean="0"/>
              <a:t> VR, Collins J, Kim J, Kramer E, McGowan R.  Promoting healthy weight among elementary school children via a health report card approach. Arch </a:t>
            </a:r>
            <a:r>
              <a:rPr lang="en-US" sz="1500" dirty="0" err="1" smtClean="0"/>
              <a:t>Pediatr</a:t>
            </a:r>
            <a:r>
              <a:rPr lang="en-US" sz="1500" dirty="0" smtClean="0"/>
              <a:t> </a:t>
            </a:r>
            <a:r>
              <a:rPr lang="en-US" sz="1500" dirty="0" err="1" smtClean="0"/>
              <a:t>Adolesc</a:t>
            </a:r>
            <a:r>
              <a:rPr lang="en-US" sz="1500" dirty="0" smtClean="0"/>
              <a:t> Med. 2003;157(8);765-772.</a:t>
            </a:r>
          </a:p>
          <a:p>
            <a:pPr marL="514350" lvl="0" indent="-514350">
              <a:buFont typeface="+mj-lt"/>
              <a:buAutoNum type="arabicPeriod"/>
            </a:pPr>
            <a:r>
              <a:rPr lang="en-US" sz="1500" dirty="0" smtClean="0"/>
              <a:t>Phillips MM, </a:t>
            </a:r>
            <a:r>
              <a:rPr lang="en-US" sz="1500" dirty="0" err="1" smtClean="0"/>
              <a:t>Raczynski</a:t>
            </a:r>
            <a:r>
              <a:rPr lang="en-US" sz="1500" dirty="0" smtClean="0"/>
              <a:t> JM, West DS, Pulley L, </a:t>
            </a:r>
            <a:r>
              <a:rPr lang="en-US" sz="1500" dirty="0" err="1" smtClean="0"/>
              <a:t>Brusac</a:t>
            </a:r>
            <a:r>
              <a:rPr lang="en-US" sz="1500" dirty="0" smtClean="0"/>
              <a:t> Z, Gauss CH, Walker JF. Changes in school environments with implementation of Arkansas Act 1220 of 2003. Obesity. 2010;18(</a:t>
            </a:r>
            <a:r>
              <a:rPr lang="en-US" sz="1500" dirty="0" err="1" smtClean="0"/>
              <a:t>Suppl</a:t>
            </a:r>
            <a:r>
              <a:rPr lang="en-US" sz="1500" dirty="0" smtClean="0"/>
              <a:t> 1):S54-S61.</a:t>
            </a:r>
          </a:p>
          <a:p>
            <a:pPr marL="514350" lvl="0" indent="-514350">
              <a:buFont typeface="+mj-lt"/>
              <a:buAutoNum type="arabicPeriod"/>
            </a:pPr>
            <a:r>
              <a:rPr lang="en-US" sz="1500" dirty="0" smtClean="0"/>
              <a:t>University of Arkansas for Medical Sciences, Fay. W. </a:t>
            </a:r>
            <a:r>
              <a:rPr lang="en-US" sz="1500" dirty="0" err="1" smtClean="0"/>
              <a:t>Boozman</a:t>
            </a:r>
            <a:r>
              <a:rPr lang="en-US" sz="1500" dirty="0" smtClean="0"/>
              <a:t> College of Public Health. Year Seven Evaluation: Arkansas Act 1220 of 2003 to Combat Childhood Obesity.</a:t>
            </a:r>
            <a:r>
              <a:rPr lang="en-US" sz="1500" i="1" dirty="0" smtClean="0"/>
              <a:t> </a:t>
            </a:r>
            <a:r>
              <a:rPr lang="en-US" sz="1500" dirty="0" smtClean="0"/>
              <a:t>Little Rock, AR: University of Arkansas for Medical Sciences; 2011. Available at: </a:t>
            </a:r>
            <a:r>
              <a:rPr lang="en-US" sz="1500" u="sng" dirty="0" smtClean="0">
                <a:hlinkClick r:id="rId4"/>
              </a:rPr>
              <a:t>http://publichealth.uams.edu/files/2012/06/COPH-Year-7-Report-Sept-2011.pdf</a:t>
            </a:r>
            <a:r>
              <a:rPr lang="en-US" sz="1500" u="sng" dirty="0" smtClean="0"/>
              <a:t>.</a:t>
            </a:r>
            <a:endParaRPr lang="en-US" sz="1500" dirty="0" smtClean="0"/>
          </a:p>
          <a:p>
            <a:pPr marL="514350" lvl="0" indent="-514350">
              <a:buFont typeface="+mj-lt"/>
              <a:buAutoNum type="arabicPeriod"/>
            </a:pPr>
            <a:r>
              <a:rPr lang="en-US" sz="1500" dirty="0" smtClean="0"/>
              <a:t>Crawford PB, Woodward-Lopez G, Ikeda JP. Weighing the Risks and Benefits of BMI Reporting in the School Setting. Berkeley, CA: Center for Weight and Health; 2006. Available at: </a:t>
            </a:r>
            <a:r>
              <a:rPr lang="en-US" sz="1500" u="sng" dirty="0" smtClean="0">
                <a:hlinkClick r:id="rId5"/>
              </a:rPr>
              <a:t>http://cwh.berkeley.edu/sites/default/files/primary_pdfs/BMI_report_cards_0.pdf</a:t>
            </a:r>
            <a:r>
              <a:rPr lang="en-US" sz="1500" u="sng" dirty="0" smtClean="0"/>
              <a:t>. </a:t>
            </a:r>
            <a:endParaRPr lang="en-US" sz="15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endParaRPr lang="en-US" dirty="0"/>
          </a:p>
        </p:txBody>
      </p:sp>
      <p:sp>
        <p:nvSpPr>
          <p:cNvPr id="3" name="Text Placeholder 2"/>
          <p:cNvSpPr>
            <a:spLocks noGrp="1"/>
          </p:cNvSpPr>
          <p:nvPr>
            <p:ph type="body" idx="1"/>
          </p:nvPr>
        </p:nvSpPr>
        <p:spPr/>
        <p:txBody>
          <a:bodyPr>
            <a:normAutofit fontScale="92500" lnSpcReduction="10000"/>
          </a:bodyPr>
          <a:lstStyle/>
          <a:p>
            <a:r>
              <a:rPr lang="en-US" dirty="0" smtClean="0"/>
              <a:t>Policy collection</a:t>
            </a:r>
            <a:endParaRPr lang="en-US" dirty="0"/>
          </a:p>
        </p:txBody>
      </p:sp>
      <p:sp>
        <p:nvSpPr>
          <p:cNvPr id="4" name="Text Placeholder 3"/>
          <p:cNvSpPr>
            <a:spLocks noGrp="1"/>
          </p:cNvSpPr>
          <p:nvPr>
            <p:ph type="body" sz="quarter" idx="13"/>
          </p:nvPr>
        </p:nvSpPr>
        <p:spPr>
          <a:xfrm>
            <a:off x="503238" y="2337168"/>
            <a:ext cx="4932361" cy="5143131"/>
          </a:xfrm>
        </p:spPr>
        <p:txBody>
          <a:bodyPr>
            <a:normAutofit fontScale="85000" lnSpcReduction="20000"/>
          </a:bodyPr>
          <a:lstStyle/>
          <a:p>
            <a:r>
              <a:rPr lang="en-US" dirty="0" smtClean="0"/>
              <a:t>Resources collected</a:t>
            </a:r>
          </a:p>
          <a:p>
            <a:pPr lvl="1"/>
            <a:r>
              <a:rPr lang="en-US" dirty="0" smtClean="0"/>
              <a:t>District policies</a:t>
            </a:r>
          </a:p>
          <a:p>
            <a:pPr marL="1371600" lvl="2" indent="-457200"/>
            <a:r>
              <a:rPr lang="en-US" dirty="0" smtClean="0"/>
              <a:t>Wellness Policy</a:t>
            </a:r>
          </a:p>
          <a:p>
            <a:pPr marL="1371600" lvl="2" indent="-457200"/>
            <a:r>
              <a:rPr lang="en-US" dirty="0" smtClean="0"/>
              <a:t>Associated administrative policies</a:t>
            </a:r>
          </a:p>
          <a:p>
            <a:pPr marL="1371600" lvl="2" indent="-457200"/>
            <a:r>
              <a:rPr lang="en-US" dirty="0" smtClean="0"/>
              <a:t>Other policies incorporated by reference within the wellness policy</a:t>
            </a:r>
          </a:p>
          <a:p>
            <a:pPr lvl="1"/>
            <a:r>
              <a:rPr lang="en-US" dirty="0" smtClean="0"/>
              <a:t>State laws</a:t>
            </a:r>
          </a:p>
          <a:p>
            <a:pPr marL="1371600" lvl="2" indent="-457200"/>
            <a:r>
              <a:rPr lang="en-US" dirty="0" smtClean="0"/>
              <a:t>Codified statutory (legislative) laws</a:t>
            </a:r>
          </a:p>
          <a:p>
            <a:pPr marL="1371600" lvl="2" indent="-457200"/>
            <a:r>
              <a:rPr lang="en-US" dirty="0" smtClean="0"/>
              <a:t>Codified administrative (regulatory) laws</a:t>
            </a:r>
          </a:p>
          <a:p>
            <a:pPr marL="1371600" lvl="2" indent="-457200"/>
            <a:r>
              <a:rPr lang="en-US" dirty="0" smtClean="0"/>
              <a:t>Validated against existing secondary source compilations of state laws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317255"/>
            <a:ext cx="8551952" cy="1295400"/>
          </a:xfrm>
        </p:spPr>
        <p:txBody>
          <a:bodyPr>
            <a:noAutofit/>
          </a:bodyPr>
          <a:lstStyle/>
          <a:p>
            <a:r>
              <a:rPr lang="en-US" sz="2800" dirty="0" smtClean="0"/>
              <a:t>References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Strategies for Addressing Weight Status Measurement in Schools</a:t>
            </a:r>
            <a:endParaRPr lang="en-US" sz="2800" dirty="0"/>
          </a:p>
        </p:txBody>
      </p:sp>
      <p:sp>
        <p:nvSpPr>
          <p:cNvPr id="2" name="Text Placeholder 1"/>
          <p:cNvSpPr>
            <a:spLocks noGrp="1"/>
          </p:cNvSpPr>
          <p:nvPr>
            <p:ph idx="1"/>
          </p:nvPr>
        </p:nvSpPr>
        <p:spPr>
          <a:xfrm>
            <a:off x="503239" y="1760220"/>
            <a:ext cx="8551952" cy="5760720"/>
          </a:xfrm>
        </p:spPr>
        <p:txBody>
          <a:bodyPr>
            <a:noAutofit/>
          </a:bodyPr>
          <a:lstStyle/>
          <a:p>
            <a:pPr marL="514350" lvl="0" indent="-514350">
              <a:buFont typeface="+mj-lt"/>
              <a:buAutoNum type="arabicPeriod" startAt="7"/>
            </a:pPr>
            <a:r>
              <a:rPr lang="en-US" sz="1600" dirty="0" smtClean="0"/>
              <a:t>Institute of Medicine. Prevention Childhood Obesity: Health in Balance. Washington, DC: The National Academies Press; 2005.</a:t>
            </a:r>
          </a:p>
          <a:p>
            <a:pPr marL="514350" lvl="0" indent="-514350">
              <a:buFont typeface="+mj-lt"/>
              <a:buAutoNum type="arabicPeriod" startAt="7"/>
            </a:pPr>
            <a:r>
              <a:rPr lang="en-US" sz="1600" dirty="0" smtClean="0"/>
              <a:t>Haller EC, </a:t>
            </a:r>
            <a:r>
              <a:rPr lang="en-US" sz="1600" dirty="0" err="1" smtClean="0"/>
              <a:t>Petersmarck</a:t>
            </a:r>
            <a:r>
              <a:rPr lang="en-US" sz="1600" dirty="0" smtClean="0"/>
              <a:t> K, </a:t>
            </a:r>
            <a:r>
              <a:rPr lang="en-US" sz="1600" dirty="0" err="1" smtClean="0"/>
              <a:t>Warber</a:t>
            </a:r>
            <a:r>
              <a:rPr lang="en-US" sz="1600" dirty="0" smtClean="0"/>
              <a:t> JP, eds. The Role of Michigan Schools in Promoting Healthy Weight. Lansing: MI: Michigan Department of Education; 2001.</a:t>
            </a:r>
          </a:p>
          <a:p>
            <a:pPr marL="514350" lvl="0" indent="-514350">
              <a:buFont typeface="+mj-lt"/>
              <a:buAutoNum type="arabicPeriod" startAt="7"/>
            </a:pPr>
            <a:r>
              <a:rPr lang="en-US" sz="1600" dirty="0" smtClean="0"/>
              <a:t>Arkansas BMI Task Force, Arkansas Center for Health Improvement, University of Arkansas for Medical Sciences, Arkansas Department of Education. A Training Manual for Height and Weight Assessment. 2010. Little Rock, AR: Arkansas Center for Health Improvement. Available at: </a:t>
            </a:r>
            <a:r>
              <a:rPr lang="en-US" sz="1600" u="sng" dirty="0" smtClean="0">
                <a:hlinkClick r:id="rId3"/>
              </a:rPr>
              <a:t>http://www.achi.net/BMIContent/Documents/101007_Height_and_Weight_Measurement_Training_Manual1with_revisions.pdf</a:t>
            </a:r>
            <a:r>
              <a:rPr lang="en-US" sz="1600" u="sng" dirty="0" smtClean="0"/>
              <a:t>.</a:t>
            </a:r>
            <a:endParaRPr lang="en-US" sz="1600" dirty="0" smtClean="0"/>
          </a:p>
          <a:p>
            <a:pPr marL="514350" lvl="0" indent="-514350">
              <a:buFont typeface="+mj-lt"/>
              <a:buAutoNum type="arabicPeriod" startAt="7"/>
            </a:pPr>
            <a:r>
              <a:rPr lang="en-US" sz="1600" dirty="0" smtClean="0"/>
              <a:t>Missouri Department of Health and Senior Services. Guidelines for Growth and Screening in Missouri Schools. Jefferson City, MO: Missouri Department of Health and Senior Services; 2005. Available at: </a:t>
            </a:r>
            <a:r>
              <a:rPr lang="en-US" sz="1600" u="sng" dirty="0" smtClean="0">
                <a:hlinkClick r:id="rId4"/>
              </a:rPr>
              <a:t>http://health.mo.gov/living/families/schoolhealth/pdf/GuidelinesForGrowth.pdf</a:t>
            </a:r>
            <a:r>
              <a:rPr lang="en-US" sz="1600" u="sng" dirty="0" smtClean="0"/>
              <a:t>.</a:t>
            </a:r>
            <a:endParaRPr lang="en-US" sz="1600" dirty="0" smtClean="0"/>
          </a:p>
          <a:p>
            <a:pPr marL="514350" lvl="0" indent="-514350">
              <a:buFont typeface="+mj-lt"/>
              <a:buAutoNum type="arabicPeriod" startAt="7"/>
            </a:pPr>
            <a:r>
              <a:rPr lang="en-US" sz="1600" dirty="0" smtClean="0"/>
              <a:t>Pennsylvania Department of Health. Procedures for the Growth Screening Program for Pennsylvania’s School-Age Population. Harrisburg, PA: Pennsylvania Department of Health.  Available at: </a:t>
            </a:r>
            <a:r>
              <a:rPr lang="en-US" sz="1600" u="sng" dirty="0" smtClean="0">
                <a:hlinkClick r:id="rId5"/>
              </a:rPr>
              <a:t>http://www.chadphila.org/files/CHADassets/pdf/health/d1.pdf</a:t>
            </a:r>
            <a:r>
              <a:rPr lang="en-US" sz="1600" u="sng" dirty="0" smtClean="0"/>
              <a:t>.</a:t>
            </a:r>
            <a:endParaRPr lang="en-US" sz="16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Local School Wellness Policies: Where do They Stand and What Can You Do?</a:t>
            </a:r>
            <a:endParaRPr lang="en-US" sz="3600" dirty="0"/>
          </a:p>
        </p:txBody>
      </p:sp>
      <p:sp>
        <p:nvSpPr>
          <p:cNvPr id="3" name="Text Placeholder 2"/>
          <p:cNvSpPr>
            <a:spLocks noGrp="1"/>
          </p:cNvSpPr>
          <p:nvPr>
            <p:ph type="body" idx="1"/>
          </p:nvPr>
        </p:nvSpPr>
        <p:spPr/>
        <p:txBody>
          <a:bodyPr/>
          <a:lstStyle/>
          <a:p>
            <a:r>
              <a:rPr lang="en-US" dirty="0" smtClean="0"/>
              <a:t>July, 2014</a:t>
            </a:r>
            <a:endParaRPr lang="en-US" dirty="0"/>
          </a:p>
        </p:txBody>
      </p:sp>
      <p:pic>
        <p:nvPicPr>
          <p:cNvPr id="5" name="Picture Placeholder 4" descr="Front cover of CDC &amp; BTG wellness policy brief, 'Local School Wellness Policies: Where do They Stand and What Can You Do?'"/>
          <p:cNvPicPr>
            <a:picLocks noGrp="1" noChangeAspect="1"/>
          </p:cNvPicPr>
          <p:nvPr>
            <p:ph type="pic" sz="quarter" idx="10"/>
          </p:nvPr>
        </p:nvPicPr>
        <p:blipFill>
          <a:blip r:embed="rId3" cstate="screen"/>
          <a:stretch>
            <a:fillRect/>
          </a:stretch>
        </p:blipFill>
        <p:spPr>
          <a:xfrm>
            <a:off x="3434031" y="2479675"/>
            <a:ext cx="3190338" cy="4127499"/>
          </a:xfrm>
        </p:spPr>
      </p:pic>
      <p:sp>
        <p:nvSpPr>
          <p:cNvPr id="6" name="TextBox 5"/>
          <p:cNvSpPr txBox="1"/>
          <p:nvPr/>
        </p:nvSpPr>
        <p:spPr>
          <a:xfrm>
            <a:off x="446088" y="6789420"/>
            <a:ext cx="5165725" cy="738664"/>
          </a:xfrm>
          <a:prstGeom prst="rect">
            <a:avLst/>
          </a:prstGeom>
          <a:noFill/>
        </p:spPr>
        <p:txBody>
          <a:bodyPr wrap="square" rtlCol="0">
            <a:spAutoFit/>
          </a:bodyPr>
          <a:lstStyle/>
          <a:p>
            <a:r>
              <a:rPr lang="en-US" sz="1050" b="1" dirty="0" smtClean="0">
                <a:latin typeface="Georgia" pitchFamily="18" charset="0"/>
              </a:rPr>
              <a:t>Suggested brief citation: </a:t>
            </a:r>
            <a:r>
              <a:rPr lang="en-US" sz="1050" dirty="0" smtClean="0">
                <a:latin typeface="Georgia" pitchFamily="18" charset="0"/>
              </a:rPr>
              <a:t>Centers for Disease Control and Prevention and Bridging the Gap Research Program. </a:t>
            </a:r>
            <a:r>
              <a:rPr lang="en-US" sz="1050" i="1" dirty="0" smtClean="0">
                <a:latin typeface="Georgia" pitchFamily="18" charset="0"/>
              </a:rPr>
              <a:t>Local School Wellness Policies: Where Do They Stand and What Can You Do?</a:t>
            </a:r>
            <a:r>
              <a:rPr lang="en-US" sz="1050" dirty="0" smtClean="0">
                <a:latin typeface="Georgia" pitchFamily="18" charset="0"/>
              </a:rPr>
              <a:t> Atlanta, GA: U.S. Department of Health and Human Services; 2014. </a:t>
            </a:r>
            <a:endParaRPr lang="en-US" sz="1050" dirty="0">
              <a:latin typeface="Georgia" pitchFamily="18"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9" y="313445"/>
            <a:ext cx="8747334" cy="1295400"/>
          </a:xfrm>
        </p:spPr>
        <p:txBody>
          <a:bodyPr/>
          <a:lstStyle/>
          <a:p>
            <a:r>
              <a:rPr lang="en-US" dirty="0" smtClean="0"/>
              <a:t>Brief Purpose</a:t>
            </a:r>
            <a:endParaRPr lang="en-US" dirty="0"/>
          </a:p>
        </p:txBody>
      </p:sp>
      <p:sp>
        <p:nvSpPr>
          <p:cNvPr id="3" name="Content Placeholder 2"/>
          <p:cNvSpPr>
            <a:spLocks noGrp="1"/>
          </p:cNvSpPr>
          <p:nvPr>
            <p:ph idx="1"/>
          </p:nvPr>
        </p:nvSpPr>
        <p:spPr>
          <a:xfrm>
            <a:off x="240030" y="1405890"/>
            <a:ext cx="9010543" cy="6183630"/>
          </a:xfrm>
        </p:spPr>
        <p:txBody>
          <a:bodyPr>
            <a:normAutofit/>
          </a:bodyPr>
          <a:lstStyle/>
          <a:p>
            <a:r>
              <a:rPr lang="en-US" dirty="0" smtClean="0"/>
              <a:t>Pulls together highlights from other briefs in the series relative to </a:t>
            </a:r>
          </a:p>
          <a:p>
            <a:pPr lvl="1"/>
            <a:r>
              <a:rPr lang="en-US" dirty="0" smtClean="0"/>
              <a:t>Nutrition education and promotion</a:t>
            </a:r>
          </a:p>
          <a:p>
            <a:pPr lvl="1"/>
            <a:r>
              <a:rPr lang="en-US" dirty="0" smtClean="0"/>
              <a:t>Nutrition standards</a:t>
            </a:r>
          </a:p>
          <a:p>
            <a:pPr lvl="1"/>
            <a:r>
              <a:rPr lang="en-US" dirty="0" smtClean="0"/>
              <a:t>Physical Activity</a:t>
            </a:r>
          </a:p>
          <a:p>
            <a:pPr lvl="1"/>
            <a:r>
              <a:rPr lang="en-US" dirty="0" smtClean="0"/>
              <a:t>Physical education</a:t>
            </a:r>
          </a:p>
          <a:p>
            <a:pPr marL="514350" indent="-514350"/>
            <a:r>
              <a:rPr lang="en-US" dirty="0" smtClean="0"/>
              <a:t>Provides data for topics not covered in other briefs</a:t>
            </a:r>
          </a:p>
          <a:p>
            <a:pPr marL="914400" lvl="1" indent="-514350"/>
            <a:r>
              <a:rPr lang="en-US" dirty="0" smtClean="0"/>
              <a:t>Nutrition standards for school meals</a:t>
            </a:r>
          </a:p>
          <a:p>
            <a:pPr marL="914400" lvl="1" indent="-514350"/>
            <a:r>
              <a:rPr lang="en-US" dirty="0" smtClean="0"/>
              <a:t>Stakeholder involvement</a:t>
            </a:r>
          </a:p>
          <a:p>
            <a:pPr marL="914400" lvl="1" indent="-514350"/>
            <a:r>
              <a:rPr lang="en-US" dirty="0" smtClean="0"/>
              <a:t>Wellness policy monitoring, evaluation, and reporting</a:t>
            </a:r>
          </a:p>
          <a:p>
            <a:pPr lvl="1"/>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Approximately 85% of districts included an assurance in the wellness policy that school meals meet federal standards.</a:t>
            </a:r>
          </a:p>
          <a:p>
            <a:pPr lvl="0"/>
            <a:r>
              <a:rPr lang="en-US" dirty="0" smtClean="0"/>
              <a:t>Nearly 51% of districts required participation in the School Breakfast Program.</a:t>
            </a:r>
            <a:endParaRPr lang="en-US" dirty="0"/>
          </a:p>
        </p:txBody>
      </p:sp>
      <p:sp>
        <p:nvSpPr>
          <p:cNvPr id="3" name="Title 2"/>
          <p:cNvSpPr>
            <a:spLocks noGrp="1"/>
          </p:cNvSpPr>
          <p:nvPr>
            <p:ph type="title"/>
          </p:nvPr>
        </p:nvSpPr>
        <p:spPr>
          <a:xfrm>
            <a:off x="262890" y="884945"/>
            <a:ext cx="8814845" cy="1295400"/>
          </a:xfrm>
        </p:spPr>
        <p:txBody>
          <a:bodyPr>
            <a:normAutofit fontScale="90000"/>
          </a:bodyPr>
          <a:lstStyle/>
          <a:p>
            <a:r>
              <a:rPr lang="en-US" sz="3200" dirty="0" smtClean="0"/>
              <a:t>What Actions Have School Districts Taken?</a:t>
            </a:r>
            <a:br>
              <a:rPr lang="en-US" sz="3200" dirty="0" smtClean="0"/>
            </a:br>
            <a:r>
              <a:rPr lang="en-US" sz="3200" dirty="0" smtClean="0"/>
              <a:t>Nutrition Standards for School Meals, SY 2011-2012</a:t>
            </a: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555185"/>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Stakeholder Provisions</a:t>
            </a:r>
            <a:endParaRPr lang="en-US" sz="2900" dirty="0">
              <a:latin typeface="Rockwell" pitchFamily="18" charset="0"/>
            </a:endParaRPr>
          </a:p>
        </p:txBody>
      </p:sp>
      <p:pic>
        <p:nvPicPr>
          <p:cNvPr id="17" name="Picture 16" descr="Stakeholder Provisions Included in District Wellness Policies, SY 2011-12&#10;Bar graph showing percent of districts nationwide. Stakeholders involved in policy development. No policy 43.68 percent. Recommended policy 23.34  percent. Required policy 32.98 percent. Staff role modeling. No policy 63.99 percent. Recommended policy 10.89 percent. Required policy 25.13 percent. Stakeholders involved in policy review. No policy 60.04 percent. Recommended policy 24.25 percent. Required policy 15.71 percent. Stakeholders involved in policy updating. No policy 78.74 percent. Recommended policy 12.78 percent. Required policy 8.48 percent. N=668 districts, weighted to represent districts nationwide. Source: Bridging the Gap Research Program, 2014.&#10;"/>
          <p:cNvPicPr>
            <a:picLocks noChangeAspect="1"/>
          </p:cNvPicPr>
          <p:nvPr/>
        </p:nvPicPr>
        <p:blipFill>
          <a:blip r:embed="rId3"/>
          <a:stretch>
            <a:fillRect/>
          </a:stretch>
        </p:blipFill>
        <p:spPr>
          <a:xfrm>
            <a:off x="493374" y="1489193"/>
            <a:ext cx="8728751" cy="5937014"/>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9" y="623765"/>
            <a:ext cx="8536924" cy="786043"/>
          </a:xfrm>
        </p:spPr>
        <p:txBody>
          <a:bodyPr>
            <a:noAutofit/>
          </a:bodyPr>
          <a:lstStyle/>
          <a:p>
            <a:r>
              <a:rPr lang="en-US" sz="2900" dirty="0" smtClean="0">
                <a:latin typeface="Rockwell" pitchFamily="18" charset="0"/>
              </a:rPr>
              <a:t>What Actions Have School Districts Taken?</a:t>
            </a:r>
            <a:br>
              <a:rPr lang="en-US" sz="2900" dirty="0" smtClean="0">
                <a:latin typeface="Rockwell" pitchFamily="18" charset="0"/>
              </a:rPr>
            </a:br>
            <a:r>
              <a:rPr lang="en-US" sz="2900" dirty="0" smtClean="0">
                <a:latin typeface="Rockwell" pitchFamily="18" charset="0"/>
              </a:rPr>
              <a:t>Implementation, Evaluation, and Reporting</a:t>
            </a:r>
            <a:endParaRPr lang="en-US" sz="2900" dirty="0">
              <a:latin typeface="Rockwell" pitchFamily="18" charset="0"/>
            </a:endParaRPr>
          </a:p>
        </p:txBody>
      </p:sp>
      <p:pic>
        <p:nvPicPr>
          <p:cNvPr id="10" name="Picture 9" descr="Implementation, Evaluation, and Reporting Requirements Within District Wellness Policies, SY 2011-12&#10;Bar graph showing percent of districts nationwide. Plan for measuring implementation 82.85 percent. Implementation plan with responsible entity 80.29 percent. Reporting requirement 31.11 percent. Evaluation plan 9.55 percent. Posting policy (non-website) 4.54 percent. Posting policy (website) 1.75 percent. &#10;N=668 districts, weighted to represent districts nationwide. Source: Bridging the Gap Research Program, 2014.&#10;"/>
          <p:cNvPicPr>
            <a:picLocks noChangeAspect="1"/>
          </p:cNvPicPr>
          <p:nvPr/>
        </p:nvPicPr>
        <p:blipFill>
          <a:blip r:embed="rId3"/>
          <a:stretch>
            <a:fillRect/>
          </a:stretch>
        </p:blipFill>
        <p:spPr>
          <a:xfrm>
            <a:off x="490614" y="1703070"/>
            <a:ext cx="8826768" cy="5890785"/>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8" y="628650"/>
            <a:ext cx="8536922" cy="1295400"/>
          </a:xfrm>
        </p:spPr>
        <p:txBody>
          <a:bodyPr>
            <a:noAutofit/>
          </a:bodyPr>
          <a:lstStyle/>
          <a:p>
            <a:r>
              <a:rPr lang="en-US" sz="2800" dirty="0" smtClean="0"/>
              <a:t>Resources for slide set accompanying the brief</a:t>
            </a:r>
            <a:r>
              <a:rPr lang="en-US" sz="2800" i="1" dirty="0" smtClean="0">
                <a:latin typeface="Georgia" pitchFamily="18" charset="0"/>
              </a:rPr>
              <a:t/>
            </a:r>
            <a:br>
              <a:rPr lang="en-US" sz="2800" i="1" dirty="0" smtClean="0">
                <a:latin typeface="Georgia" pitchFamily="18" charset="0"/>
              </a:rPr>
            </a:br>
            <a:r>
              <a:rPr lang="en-US" sz="2800" i="1" dirty="0" smtClean="0">
                <a:latin typeface="Georgia" pitchFamily="18" charset="0"/>
              </a:rPr>
              <a:t> Local School Wellness Policies: Where Do They Stand and What Can You Do?</a:t>
            </a:r>
            <a:r>
              <a:rPr lang="en-US" sz="2800" dirty="0" smtClean="0">
                <a:latin typeface="Georgia" pitchFamily="18" charset="0"/>
              </a:rPr>
              <a:t> </a:t>
            </a:r>
            <a:endParaRPr lang="en-US" sz="2800" dirty="0"/>
          </a:p>
        </p:txBody>
      </p:sp>
      <p:sp>
        <p:nvSpPr>
          <p:cNvPr id="2" name="Text Placeholder 1"/>
          <p:cNvSpPr>
            <a:spLocks noGrp="1"/>
          </p:cNvSpPr>
          <p:nvPr>
            <p:ph idx="1"/>
          </p:nvPr>
        </p:nvSpPr>
        <p:spPr/>
        <p:txBody>
          <a:bodyPr>
            <a:normAutofit/>
          </a:bodyPr>
          <a:lstStyle/>
          <a:p>
            <a:pPr lvl="0">
              <a:spcAft>
                <a:spcPts val="600"/>
              </a:spcAft>
            </a:pPr>
            <a:r>
              <a:rPr lang="en-US" sz="2000" dirty="0" smtClean="0"/>
              <a:t>USDA Food and Nutrition Service. Local School Wellness Policy. </a:t>
            </a:r>
            <a:r>
              <a:rPr lang="en-US" sz="1800" u="sng" dirty="0" smtClean="0">
                <a:hlinkClick r:id="rId3"/>
              </a:rPr>
              <a:t>http://www.fns.usda.gov/tn/local-school-wellness-policy</a:t>
            </a:r>
            <a:r>
              <a:rPr lang="en-US" sz="1800" u="sng" dirty="0" smtClean="0"/>
              <a:t>.</a:t>
            </a:r>
            <a:endParaRPr lang="en-US" sz="2000" dirty="0" smtClean="0"/>
          </a:p>
          <a:p>
            <a:pPr lvl="0">
              <a:spcAft>
                <a:spcPts val="600"/>
              </a:spcAft>
            </a:pPr>
            <a:r>
              <a:rPr lang="en-US" sz="2000" dirty="0" smtClean="0"/>
              <a:t>USDA Healthy Meals Resource System. School Nutrition Environment and Wellness Resources. </a:t>
            </a:r>
            <a:br>
              <a:rPr lang="en-US" sz="2000" dirty="0" smtClean="0"/>
            </a:br>
            <a:r>
              <a:rPr lang="en-US" sz="1800" u="sng" dirty="0" smtClean="0">
                <a:hlinkClick r:id="rId4"/>
              </a:rPr>
              <a:t>http://healthymeals.nal.usda.gov/school-wellness-resources</a:t>
            </a:r>
            <a:r>
              <a:rPr lang="en-US" sz="1800" u="sng" dirty="0" smtClean="0"/>
              <a:t>.</a:t>
            </a:r>
            <a:endParaRPr lang="en-US" sz="2000" dirty="0" smtClean="0"/>
          </a:p>
          <a:p>
            <a:pPr lvl="0">
              <a:spcAft>
                <a:spcPts val="600"/>
              </a:spcAft>
            </a:pPr>
            <a:r>
              <a:rPr lang="en-US" sz="2000" dirty="0" smtClean="0"/>
              <a:t>Bridging the Gap Research. School district wellness policy-related reports and materials.</a:t>
            </a:r>
            <a:br>
              <a:rPr lang="en-US" sz="2000" dirty="0" smtClean="0"/>
            </a:br>
            <a:r>
              <a:rPr lang="en-US" sz="1800" u="sng" dirty="0" smtClean="0">
                <a:hlinkClick r:id="rId5"/>
              </a:rPr>
              <a:t>http://www.bridgingthegapresearch.org/research/district_wellness_policies</a:t>
            </a:r>
            <a:r>
              <a:rPr lang="en-US" sz="1800" u="sng" dirty="0" smtClean="0"/>
              <a:t>.</a:t>
            </a:r>
            <a:endParaRPr lang="en-US" sz="2000" dirty="0" smtClean="0"/>
          </a:p>
          <a:p>
            <a:pPr>
              <a:spcAft>
                <a:spcPts val="600"/>
              </a:spcAft>
            </a:pPr>
            <a:endParaRPr lang="en-US" sz="2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sz="2800" dirty="0" smtClean="0"/>
              <a:t>Centers for Disease Control and Prevention (CDC)</a:t>
            </a:r>
          </a:p>
          <a:p>
            <a:pPr lvl="1"/>
            <a:r>
              <a:rPr lang="en-US" dirty="0" smtClean="0">
                <a:hlinkClick r:id="rId2"/>
              </a:rPr>
              <a:t>http://www.cdc.gov/</a:t>
            </a:r>
            <a:r>
              <a:rPr lang="en-US" dirty="0" smtClean="0"/>
              <a:t>.</a:t>
            </a:r>
          </a:p>
          <a:p>
            <a:r>
              <a:rPr lang="en-US" sz="2800" dirty="0" smtClean="0"/>
              <a:t>Bridging the Gap Research Program (BTG)</a:t>
            </a:r>
          </a:p>
          <a:p>
            <a:pPr lvl="1"/>
            <a:r>
              <a:rPr lang="en-US" dirty="0" smtClean="0">
                <a:hlinkClick r:id="rId3"/>
              </a:rPr>
              <a:t>http://</a:t>
            </a:r>
            <a:r>
              <a:rPr lang="en-US" smtClean="0">
                <a:hlinkClick r:id="rId3"/>
              </a:rPr>
              <a:t>www.bridgingthegapresearch.org/</a:t>
            </a:r>
            <a:r>
              <a:rPr lang="en-US" smtClean="0"/>
              <a:t>.</a:t>
            </a:r>
            <a:endParaRPr lang="en-US" dirty="0" smtClean="0"/>
          </a:p>
          <a:p>
            <a:pPr lvl="1">
              <a:buNone/>
            </a:pPr>
            <a:endParaRPr lang="en-US" dirty="0"/>
          </a:p>
        </p:txBody>
      </p:sp>
      <p:pic>
        <p:nvPicPr>
          <p:cNvPr id="4" name="Picture 3" descr="CDC_logo_electronic_color_name.jpg"/>
          <p:cNvPicPr>
            <a:picLocks noChangeAspect="1"/>
          </p:cNvPicPr>
          <p:nvPr/>
        </p:nvPicPr>
        <p:blipFill>
          <a:blip r:embed="rId4"/>
          <a:stretch>
            <a:fillRect/>
          </a:stretch>
        </p:blipFill>
        <p:spPr>
          <a:xfrm>
            <a:off x="503236" y="6602730"/>
            <a:ext cx="1272209" cy="914400"/>
          </a:xfrm>
          <a:prstGeom prst="rect">
            <a:avLst/>
          </a:prstGeom>
        </p:spPr>
      </p:pic>
      <p:sp>
        <p:nvSpPr>
          <p:cNvPr id="5" name="TextBox 4"/>
          <p:cNvSpPr txBox="1"/>
          <p:nvPr/>
        </p:nvSpPr>
        <p:spPr>
          <a:xfrm>
            <a:off x="2011999" y="6858000"/>
            <a:ext cx="3508691" cy="646331"/>
          </a:xfrm>
          <a:prstGeom prst="rect">
            <a:avLst/>
          </a:prstGeom>
          <a:noFill/>
        </p:spPr>
        <p:txBody>
          <a:bodyPr wrap="square" rtlCol="0">
            <a:spAutoFit/>
          </a:bodyPr>
          <a:lstStyle/>
          <a:p>
            <a:r>
              <a:rPr lang="en-US" sz="900" dirty="0" smtClean="0"/>
              <a:t>The mark ‘CDC’ is owned by the US Dept. of Health and Human Services and is used with permission. Use of this logo is not an endorsement by HHS or CDC of any particular product, service, or enterprise.</a:t>
            </a:r>
            <a:endParaRPr lang="en-US" sz="900" dirty="0"/>
          </a:p>
        </p:txBody>
      </p:sp>
      <p:pic>
        <p:nvPicPr>
          <p:cNvPr id="1027" name="Picture 3"/>
          <p:cNvPicPr>
            <a:picLocks noChangeAspect="1" noChangeArrowheads="1"/>
          </p:cNvPicPr>
          <p:nvPr/>
        </p:nvPicPr>
        <p:blipFill>
          <a:blip r:embed="rId5"/>
          <a:srcRect/>
          <a:stretch>
            <a:fillRect/>
          </a:stretch>
        </p:blipFill>
        <p:spPr bwMode="auto">
          <a:xfrm>
            <a:off x="6697980" y="6751320"/>
            <a:ext cx="2743200" cy="9413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00 Title Desig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0 Section Title">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02 Background">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01 Introduction">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06 Referen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05 Resources">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03 Policy Actions">
  <a:themeElements>
    <a:clrScheme name="Custom 1">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04 What Can You Do">
  <a:themeElements>
    <a:clrScheme name="UIC Color Palette 2">
      <a:dk1>
        <a:sysClr val="windowText" lastClr="000000"/>
      </a:dk1>
      <a:lt1>
        <a:sysClr val="window" lastClr="FFFFFF"/>
      </a:lt1>
      <a:dk2>
        <a:srgbClr val="4C4C4C"/>
      </a:dk2>
      <a:lt2>
        <a:srgbClr val="EEECE1"/>
      </a:lt2>
      <a:accent1>
        <a:srgbClr val="5C8727"/>
      </a:accent1>
      <a:accent2>
        <a:srgbClr val="F6A01A"/>
      </a:accent2>
      <a:accent3>
        <a:srgbClr val="860038"/>
      </a:accent3>
      <a:accent4>
        <a:srgbClr val="56A0D3"/>
      </a:accent4>
      <a:accent5>
        <a:srgbClr val="8A8D09"/>
      </a:accent5>
      <a:accent6>
        <a:srgbClr val="004382"/>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40191</TotalTime>
  <Words>13328</Words>
  <Application>Microsoft Office PowerPoint</Application>
  <PresentationFormat>Custom</PresentationFormat>
  <Paragraphs>1061</Paragraphs>
  <Slides>97</Slides>
  <Notes>96</Notes>
  <HiddenSlides>0</HiddenSlides>
  <MMClips>0</MMClips>
  <ScaleCrop>false</ScaleCrop>
  <HeadingPairs>
    <vt:vector size="4" baseType="variant">
      <vt:variant>
        <vt:lpstr>Theme</vt:lpstr>
      </vt:variant>
      <vt:variant>
        <vt:i4>9</vt:i4>
      </vt:variant>
      <vt:variant>
        <vt:lpstr>Slide Titles</vt:lpstr>
      </vt:variant>
      <vt:variant>
        <vt:i4>97</vt:i4>
      </vt:variant>
    </vt:vector>
  </HeadingPairs>
  <TitlesOfParts>
    <vt:vector size="106" baseType="lpstr">
      <vt:lpstr>00 Title Design</vt:lpstr>
      <vt:lpstr>00 Section Title</vt:lpstr>
      <vt:lpstr>02 Background</vt:lpstr>
      <vt:lpstr>01 Introduction</vt:lpstr>
      <vt:lpstr>06 References</vt:lpstr>
      <vt:lpstr>05 Resources</vt:lpstr>
      <vt:lpstr>03 Policy Actions</vt:lpstr>
      <vt:lpstr>Custom Design</vt:lpstr>
      <vt:lpstr>04 What Can You Do</vt:lpstr>
      <vt:lpstr>School District Wellness Policies: Where do they Stand and What do you Need to Know?</vt:lpstr>
      <vt:lpstr>Presentation Purpose</vt:lpstr>
      <vt:lpstr>Suggested Presentation Citation </vt:lpstr>
      <vt:lpstr>CDC &amp; Bridging the Gap Local Wellness Policy Briefs</vt:lpstr>
      <vt:lpstr>Slideshow Content Organization</vt:lpstr>
      <vt:lpstr>Methods Document for the CDC and Bridging the Gap Local School Wellness Policy Briefs</vt:lpstr>
      <vt:lpstr>Methods Brief Overview</vt:lpstr>
      <vt:lpstr>Methods </vt:lpstr>
      <vt:lpstr>Methods </vt:lpstr>
      <vt:lpstr>Methods </vt:lpstr>
      <vt:lpstr>Methods </vt:lpstr>
      <vt:lpstr>References for slide set accompanying the Methods Document for the CDC and Bridging the Gap Local School Wellness Policy Briefs </vt:lpstr>
      <vt:lpstr>Strategies for Supporting Quality Physical Education and Physical Activity in Schools</vt:lpstr>
      <vt:lpstr>Brief Purpose</vt:lpstr>
      <vt:lpstr>Impact on Health</vt:lpstr>
      <vt:lpstr>What do the experts recommend?</vt:lpstr>
      <vt:lpstr>What Actions have School Districts Taken?  PE Requirements</vt:lpstr>
      <vt:lpstr>What Actions Have School Districts Taken?  PE Graduation Requirements, SY 2011–12</vt:lpstr>
      <vt:lpstr>What Actions Have School Districts Taken? Quality PE Components</vt:lpstr>
      <vt:lpstr>What Actions Have School Districts Taken? PA Opportunities During the School Day</vt:lpstr>
      <vt:lpstr>What Actions Have School Districts Taken? PA Opportunities Beyond the School Day</vt:lpstr>
      <vt:lpstr>Supporting the PE and PA Environment</vt:lpstr>
      <vt:lpstr>Supporting the PE and PA Environment</vt:lpstr>
      <vt:lpstr>Resources for slide set accompanying the brief  Strategies For Supporting Quality Physical Education and Physical Activity in Schools</vt:lpstr>
      <vt:lpstr>Cont’d: Resources for slide set accompanying the brief  Strategies For Supporting Quality Physical Education and Physical Activity in Schools</vt:lpstr>
      <vt:lpstr>References for slide set accompanying the brief  Strategies For Supporting Quality Physical Education and Physical Activity in Schools</vt:lpstr>
      <vt:lpstr>References for slide set accompanying the brief  Strategies For Supporting Quality Physical Education and Physical Activity in Schools</vt:lpstr>
      <vt:lpstr>Strategies to Support Recess in Elementary Schools</vt:lpstr>
      <vt:lpstr>Brief Purpose</vt:lpstr>
      <vt:lpstr>Impact on Health</vt:lpstr>
      <vt:lpstr>What do the Experts Recommend?</vt:lpstr>
      <vt:lpstr>What Actions Have School Districts Taken? Recess Policies in Elementary Schools</vt:lpstr>
      <vt:lpstr>Encouraging Daily Recess</vt:lpstr>
      <vt:lpstr>Encouraging Daily Recess</vt:lpstr>
      <vt:lpstr>Resources for slide set accompanying the brief  Strategies for Supporting Recess in Elementary Schools</vt:lpstr>
      <vt:lpstr>Cont’d: Resources for slide set accompanying the brief  Strategies for Supporting Recess in Elementary Schools</vt:lpstr>
      <vt:lpstr>References for slide set accompanying the brief  Strategies for Supporting Recess in Elementary Schools</vt:lpstr>
      <vt:lpstr>Strategies for Creating Supportive School Nutrition Environments</vt:lpstr>
      <vt:lpstr>Brief Purpose</vt:lpstr>
      <vt:lpstr>Impact on Health</vt:lpstr>
      <vt:lpstr>What Do the Experts Recommend?</vt:lpstr>
      <vt:lpstr>What Actions Have School Districts Taken?</vt:lpstr>
      <vt:lpstr>Slide 43</vt:lpstr>
      <vt:lpstr>Slide 44</vt:lpstr>
      <vt:lpstr>Slide 45</vt:lpstr>
      <vt:lpstr>What Actions Have School Districts Taken? Marketing and Promotion of Foods and Beverages, SY 2011–12</vt:lpstr>
      <vt:lpstr>What Actions Have School Districts Taken? Access to Free Drinking Water on School Campuses, SY 2011–12</vt:lpstr>
      <vt:lpstr>What Actions Have School Districts Taken? Nutrition Education for Students, SY 2011–12</vt:lpstr>
      <vt:lpstr>What Actions Have School Districts Taken?  Farm to School Programs and School Gardens, SY 2011–12</vt:lpstr>
      <vt:lpstr>What Actions Have School Districts Taken?  Nutrition-Related Training for School Personnel, SY 2011–12</vt:lpstr>
      <vt:lpstr>What Actions Have School Districts Taken? School Meals Participation </vt:lpstr>
      <vt:lpstr>Supporting School Nutrition</vt:lpstr>
      <vt:lpstr>Supporting School Nutrition</vt:lpstr>
      <vt:lpstr>Resources for slide set accompanying the brief  Strategies for Creating Supportive School Nutrition Environments</vt:lpstr>
      <vt:lpstr>References for slide set accompanying the brief  Strategies for Creating Supportive School Nutrition Environments</vt:lpstr>
      <vt:lpstr>References for slide set accompanying the brief  Strategies for Creating Supportive School Nutrition Environments</vt:lpstr>
      <vt:lpstr>Strategies for Improving Access to Drinking Water in Schools</vt:lpstr>
      <vt:lpstr>Brief Purpose</vt:lpstr>
      <vt:lpstr>Impact on Health</vt:lpstr>
      <vt:lpstr>What do the experts recommend?</vt:lpstr>
      <vt:lpstr>What Actions Have School Districts Taken? Water Policies in Schools</vt:lpstr>
      <vt:lpstr>Improving Water Access</vt:lpstr>
      <vt:lpstr>Improving Water Access</vt:lpstr>
      <vt:lpstr>Resources for slide set accompanying the brief  Strategies for Improving Access to Drinking Water in Schools</vt:lpstr>
      <vt:lpstr>References for slide set accompanying the brief  Strategies for Improving Access to Drinking Water in Schools</vt:lpstr>
      <vt:lpstr>References for slide set accompanying the brief  Strategies for Improving Access to Drinking Water in Schools</vt:lpstr>
      <vt:lpstr>Strategies to Improve Marketing and Promotion of Foods and Beverages at School</vt:lpstr>
      <vt:lpstr>Brief Purpose</vt:lpstr>
      <vt:lpstr>Slide 69</vt:lpstr>
      <vt:lpstr>What Experts Recommend</vt:lpstr>
      <vt:lpstr>What Actions have School Districts Taken? Food Marketing, Promotion, and Messaging</vt:lpstr>
      <vt:lpstr>Marketing Healthy Food Choices</vt:lpstr>
      <vt:lpstr>Marketing Healthy Food Choices</vt:lpstr>
      <vt:lpstr>Resources for slide set accompanying the brief Strategies to Improve Marketing and Promotion of Foods and Beverages at School</vt:lpstr>
      <vt:lpstr>Cont’d: Resources for slide set accompanying the brief Strategies to Improve Marketing and Promotion of Foods and Beverages at School</vt:lpstr>
      <vt:lpstr>References for slide set accompanying the brief Strategies to Improve Marketing and Promotion of Foods and Beverages at School</vt:lpstr>
      <vt:lpstr>References for slide set accompanying the brief Strategies to Improve Marketing and Promotion of Foods and Beverages at School</vt:lpstr>
      <vt:lpstr>Strategies for Addressing Weight Status Measurement in Schools</vt:lpstr>
      <vt:lpstr>Brief Purpose</vt:lpstr>
      <vt:lpstr>Slide 80</vt:lpstr>
      <vt:lpstr>Impact on Health</vt:lpstr>
      <vt:lpstr>What do the Experts Recommend?</vt:lpstr>
      <vt:lpstr>What Actions have School Districts Taken? Weight Status Measurement</vt:lpstr>
      <vt:lpstr>Weight Status Measurement in Schools</vt:lpstr>
      <vt:lpstr>Weight Status Measurement in Schools</vt:lpstr>
      <vt:lpstr>Weight Status Measurement in Schools</vt:lpstr>
      <vt:lpstr>Resources for slide set accompanying the brief  Strategies for Addressing Weight Status Measurement in Schools</vt:lpstr>
      <vt:lpstr>Resources for slide set accompanying the brief  Strategies for Addressing Weight Status Measurement in Schools</vt:lpstr>
      <vt:lpstr>References for slide set accompanying the brief  Strategies for Addressing Weight Status Measurement in Schools</vt:lpstr>
      <vt:lpstr>References for slide set accompanying the brief  Strategies for Addressing Weight Status Measurement in Schools</vt:lpstr>
      <vt:lpstr>Local School Wellness Policies: Where do They Stand and What Can You Do?</vt:lpstr>
      <vt:lpstr>Brief Purpose</vt:lpstr>
      <vt:lpstr>What Actions Have School Districts Taken? Nutrition Standards for School Meals, SY 2011-2012</vt:lpstr>
      <vt:lpstr>What Actions Have School Districts Taken? Stakeholder Provisions</vt:lpstr>
      <vt:lpstr>What Actions Have School Districts Taken? Implementation, Evaluation, and Reporting</vt:lpstr>
      <vt:lpstr>Resources for slide set accompanying the brief  Local School Wellness Policies: Where Do They Stand and What Can You Do? </vt:lpstr>
      <vt:lpstr>For More Information</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Grosz</dc:creator>
  <cp:lastModifiedBy>lrimkus</cp:lastModifiedBy>
  <cp:revision>757</cp:revision>
  <cp:lastPrinted>2013-08-13T05:48:13Z</cp:lastPrinted>
  <dcterms:created xsi:type="dcterms:W3CDTF">2013-08-06T12:19:21Z</dcterms:created>
  <dcterms:modified xsi:type="dcterms:W3CDTF">2014-11-20T20:31:17Z</dcterms:modified>
</cp:coreProperties>
</file>