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326" r:id="rId2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5B4F3E"/>
    <a:srgbClr val="CA4430"/>
    <a:srgbClr val="495636"/>
    <a:srgbClr val="E47C23"/>
    <a:srgbClr val="3F6F9E"/>
    <a:srgbClr val="F5DC8F"/>
    <a:srgbClr val="65A1A1"/>
    <a:srgbClr val="88B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EEAC01-8C54-443D-AD51-4187CFB774D0}" type="datetime1">
              <a:rPr lang="en-US" altLang="en-US"/>
              <a:pPr/>
              <a:t>4/2/2014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B815F1-E850-478D-8243-A5D25DD70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637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CB6DF0-D2FF-4594-8E10-6C65B5D49858}" type="datetime1">
              <a:rPr lang="en-US" altLang="en-US"/>
              <a:pPr/>
              <a:t>4/2/2014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309" tIns="46154" rIns="92309" bIns="46154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2F2FED4-5965-4D90-9CE5-8C1249C68E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813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ＭＳ Ｐゴシック" pitchFamily="-4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3F6F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65A1A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5" descr="BTG_6-22_CMYK_web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271621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84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457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3F6F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65A1A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29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65A1A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3F6F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19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E47C2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65A1A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17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E47C2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F5DC8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41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F5DC8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3F6F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rgbClr val="E47C2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rgbClr val="E47C23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22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rgbClr val="5B4F3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>
                <a:solidFill>
                  <a:srgbClr val="5B4F3E"/>
                </a:solidFill>
              </a:defRPr>
            </a:lvl1pPr>
            <a:lvl2pPr>
              <a:buClr>
                <a:schemeClr val="accent2"/>
              </a:buClr>
              <a:defRPr sz="1800">
                <a:solidFill>
                  <a:srgbClr val="5B4F3E"/>
                </a:solidFill>
              </a:defRPr>
            </a:lvl2pPr>
            <a:lvl3pPr>
              <a:buClr>
                <a:schemeClr val="accent2"/>
              </a:buClr>
              <a:defRPr sz="1600">
                <a:solidFill>
                  <a:srgbClr val="5B4F3E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rgbClr val="5B4F3E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rgbClr val="5B4F3E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 bwMode="auto">
          <a:xfrm flipV="1">
            <a:off x="7086600" y="6553200"/>
            <a:ext cx="12954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18392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RWJF_Title and Divid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78"/>
          <a:stretch>
            <a:fillRect/>
          </a:stretch>
        </p:blipFill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RWJF_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450" y="381000"/>
            <a:ext cx="17637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406900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57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6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 txBox="1">
            <a:spLocks/>
          </p:cNvSpPr>
          <p:nvPr/>
        </p:nvSpPr>
        <p:spPr>
          <a:xfrm>
            <a:off x="8610600" y="6492875"/>
            <a:ext cx="457200" cy="365125"/>
          </a:xfrm>
          <a:prstGeom prst="rect">
            <a:avLst/>
          </a:prstGeom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8BBCEFF-E833-4B59-B99D-199009E1E824}" type="slidenum">
              <a:rPr lang="en-US" altLang="en-US" sz="1000">
                <a:solidFill>
                  <a:srgbClr val="3F6F9E"/>
                </a:solidFill>
                <a:latin typeface="Georgia" charset="0"/>
              </a:rPr>
              <a:pPr eaLnBrk="1" hangingPunct="1"/>
              <a:t>‹#›</a:t>
            </a:fld>
            <a:endParaRPr lang="en-US" altLang="en-US" sz="1000">
              <a:solidFill>
                <a:srgbClr val="3F6F9E"/>
              </a:solidFill>
              <a:latin typeface="Georgia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533400"/>
            <a:ext cx="6553200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534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– Second level</a:t>
            </a:r>
          </a:p>
          <a:p>
            <a:pPr lvl="2"/>
            <a:r>
              <a:rPr lang="en-US" altLang="en-US" smtClean="0"/>
              <a:t>– Third level</a:t>
            </a:r>
          </a:p>
          <a:p>
            <a:pPr lvl="3"/>
            <a:r>
              <a:rPr lang="en-US" altLang="en-US" smtClean="0"/>
              <a:t>– Fourth level</a:t>
            </a:r>
          </a:p>
          <a:p>
            <a:pPr lvl="4"/>
            <a:r>
              <a:rPr lang="en-US" altLang="en-US" smtClean="0"/>
              <a:t>– Fifth level</a:t>
            </a:r>
          </a:p>
        </p:txBody>
      </p:sp>
      <p:sp>
        <p:nvSpPr>
          <p:cNvPr id="17" name="Footer Placeholder 4"/>
          <p:cNvSpPr txBox="1">
            <a:spLocks/>
          </p:cNvSpPr>
          <p:nvPr/>
        </p:nvSpPr>
        <p:spPr>
          <a:xfrm>
            <a:off x="5538788" y="6492875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r">
              <a:defRPr/>
            </a:pPr>
            <a:r>
              <a:rPr lang="en-US" sz="1000">
                <a:solidFill>
                  <a:srgbClr val="3F6F9E"/>
                </a:solidFill>
                <a:latin typeface="Georgia" charset="0"/>
                <a:ea typeface="Georgia" charset="0"/>
                <a:cs typeface="Georgia" charset="0"/>
              </a:rPr>
              <a:t>Title of Presentation</a:t>
            </a:r>
          </a:p>
        </p:txBody>
      </p:sp>
      <p:grpSp>
        <p:nvGrpSpPr>
          <p:cNvPr id="1030" name="Group 26"/>
          <p:cNvGrpSpPr>
            <a:grpSpLocks/>
          </p:cNvGrpSpPr>
          <p:nvPr/>
        </p:nvGrpSpPr>
        <p:grpSpPr bwMode="auto">
          <a:xfrm>
            <a:off x="228600" y="6477000"/>
            <a:ext cx="8686800" cy="36513"/>
            <a:chOff x="228600" y="6477000"/>
            <a:chExt cx="8686800" cy="36576"/>
          </a:xfrm>
        </p:grpSpPr>
        <p:sp>
          <p:nvSpPr>
            <p:cNvPr id="22" name="Oval 21"/>
            <p:cNvSpPr/>
            <p:nvPr userDrawn="1"/>
          </p:nvSpPr>
          <p:spPr bwMode="auto">
            <a:xfrm>
              <a:off x="228600" y="6477000"/>
              <a:ext cx="36513" cy="36576"/>
            </a:xfrm>
            <a:prstGeom prst="ellipse">
              <a:avLst/>
            </a:prstGeom>
            <a:noFill/>
            <a:ln w="6350" cap="flat" cmpd="sng" algn="ctr">
              <a:solidFill>
                <a:srgbClr val="5B4F3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cxnSp>
          <p:nvCxnSpPr>
            <p:cNvPr id="1037" name="Straight Connector 22"/>
            <p:cNvCxnSpPr>
              <a:cxnSpLocks noChangeShapeType="1"/>
              <a:stCxn id="22" idx="6"/>
            </p:cNvCxnSpPr>
            <p:nvPr userDrawn="1"/>
          </p:nvCxnSpPr>
          <p:spPr bwMode="auto">
            <a:xfrm flipV="1">
              <a:off x="265174" y="6493529"/>
              <a:ext cx="8611203" cy="1759"/>
            </a:xfrm>
            <a:prstGeom prst="line">
              <a:avLst/>
            </a:prstGeom>
            <a:noFill/>
            <a:ln w="6350">
              <a:solidFill>
                <a:srgbClr val="5B4F3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Oval 23"/>
            <p:cNvSpPr/>
            <p:nvPr userDrawn="1"/>
          </p:nvSpPr>
          <p:spPr bwMode="auto">
            <a:xfrm>
              <a:off x="8878888" y="6477000"/>
              <a:ext cx="36512" cy="36576"/>
            </a:xfrm>
            <a:prstGeom prst="ellipse">
              <a:avLst/>
            </a:prstGeom>
            <a:noFill/>
            <a:ln w="6350" cap="flat" cmpd="sng" algn="ctr">
              <a:solidFill>
                <a:srgbClr val="5B4F3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grpSp>
        <p:nvGrpSpPr>
          <p:cNvPr id="1031" name="Group 13"/>
          <p:cNvGrpSpPr>
            <a:grpSpLocks/>
          </p:cNvGrpSpPr>
          <p:nvPr/>
        </p:nvGrpSpPr>
        <p:grpSpPr bwMode="auto">
          <a:xfrm>
            <a:off x="8458200" y="6604000"/>
            <a:ext cx="103188" cy="147638"/>
            <a:chOff x="8458200" y="6604000"/>
            <a:chExt cx="103188" cy="147638"/>
          </a:xfrm>
        </p:grpSpPr>
        <p:cxnSp>
          <p:nvCxnSpPr>
            <p:cNvPr id="1034" name="Straight Connector 30"/>
            <p:cNvCxnSpPr>
              <a:cxnSpLocks noChangeShapeType="1"/>
            </p:cNvCxnSpPr>
            <p:nvPr userDrawn="1"/>
          </p:nvCxnSpPr>
          <p:spPr bwMode="auto">
            <a:xfrm rot="16200000" flipH="1">
              <a:off x="8487569" y="6677819"/>
              <a:ext cx="147638" cy="0"/>
            </a:xfrm>
            <a:prstGeom prst="line">
              <a:avLst/>
            </a:prstGeom>
            <a:noFill/>
            <a:ln w="6350">
              <a:solidFill>
                <a:srgbClr val="5B4F3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5" name="Straight Connector 36"/>
            <p:cNvCxnSpPr>
              <a:cxnSpLocks noChangeShapeType="1"/>
            </p:cNvCxnSpPr>
            <p:nvPr userDrawn="1"/>
          </p:nvCxnSpPr>
          <p:spPr bwMode="auto">
            <a:xfrm rot="10800000" flipH="1">
              <a:off x="8458200" y="6675828"/>
              <a:ext cx="103188" cy="0"/>
            </a:xfrm>
            <a:prstGeom prst="line">
              <a:avLst/>
            </a:prstGeom>
            <a:noFill/>
            <a:ln w="6350">
              <a:solidFill>
                <a:srgbClr val="5B4F3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1032" name="Picture 13" descr="BTG_CMYK_no_tag_final.eps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oter Placeholder 4"/>
          <p:cNvSpPr txBox="1">
            <a:spLocks/>
          </p:cNvSpPr>
          <p:nvPr/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>
              <a:defRPr/>
            </a:pPr>
            <a:r>
              <a:rPr lang="en-US" sz="1000">
                <a:latin typeface="Georgia" charset="0"/>
                <a:ea typeface="Georgia" charset="0"/>
                <a:cs typeface="Georgia" charset="0"/>
              </a:rPr>
              <a:t>www.bridgingthegapresearch.org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19" r:id="rId7"/>
    <p:sldLayoutId id="2147484128" r:id="rId8"/>
    <p:sldLayoutId id="2147484120" r:id="rId9"/>
    <p:sldLayoutId id="2147484121" r:id="rId10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Georgia" pitchFamily="18" charset="0"/>
          <a:ea typeface="ＭＳ Ｐゴシック"/>
          <a:cs typeface="ＭＳ Ｐゴシック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Georgia" pitchFamily="18" charset="0"/>
          <a:ea typeface="ＭＳ Ｐゴシック"/>
          <a:cs typeface="ＭＳ Ｐゴシック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Georgia" pitchFamily="18" charset="0"/>
          <a:ea typeface="ＭＳ Ｐゴシック"/>
          <a:cs typeface="ＭＳ Ｐゴシック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Georgia" pitchFamily="18" charset="0"/>
          <a:ea typeface="ＭＳ Ｐゴシック"/>
          <a:cs typeface="ＭＳ Ｐゴシック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itchFamily="34" charset="0"/>
          <a:ea typeface="ＭＳ Ｐゴシック"/>
          <a:cs typeface="ＭＳ Ｐゴシック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itchFamily="34" charset="0"/>
          <a:ea typeface="ＭＳ Ｐゴシック"/>
          <a:cs typeface="ＭＳ Ｐゴシック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itchFamily="34" charset="0"/>
          <a:ea typeface="ＭＳ Ｐゴシック"/>
          <a:cs typeface="ＭＳ Ｐゴシック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itchFamily="34" charset="0"/>
          <a:ea typeface="ＭＳ Ｐゴシック"/>
          <a:cs typeface="ＭＳ Ｐゴシック"/>
        </a:defRPr>
      </a:lvl9pPr>
    </p:titleStyle>
    <p:bodyStyle>
      <a:lvl1pPr marL="342900" indent="-342900" algn="l" rtl="0" eaLnBrk="1" fontAlgn="base" hangingPunct="1">
        <a:lnSpc>
          <a:spcPts val="2425"/>
        </a:lnSpc>
        <a:spcBef>
          <a:spcPct val="40000"/>
        </a:spcBef>
        <a:spcAft>
          <a:spcPct val="0"/>
        </a:spcAft>
        <a:buClr>
          <a:schemeClr val="tx1"/>
        </a:buClr>
        <a:defRPr sz="1600">
          <a:solidFill>
            <a:srgbClr val="5B4F3E"/>
          </a:solidFill>
          <a:latin typeface="Helvetica Neue"/>
          <a:ea typeface="+mn-ea"/>
          <a:cs typeface="Helvetica Neue"/>
        </a:defRPr>
      </a:lvl1pPr>
      <a:lvl2pPr marL="344488" indent="-173038" algn="l" rtl="0" eaLnBrk="1" fontAlgn="base" hangingPunct="1">
        <a:lnSpc>
          <a:spcPts val="2425"/>
        </a:lnSpc>
        <a:spcBef>
          <a:spcPct val="20000"/>
        </a:spcBef>
        <a:spcAft>
          <a:spcPct val="0"/>
        </a:spcAft>
        <a:buClr>
          <a:schemeClr val="tx1"/>
        </a:buClr>
        <a:buFont typeface="Arial" charset="0"/>
        <a:defRPr sz="1600">
          <a:solidFill>
            <a:srgbClr val="5B4F3E"/>
          </a:solidFill>
          <a:latin typeface="Helvetica Neue"/>
          <a:ea typeface="+mn-ea"/>
          <a:cs typeface="Helvetica Neue"/>
        </a:defRPr>
      </a:lvl2pPr>
      <a:lvl3pPr marL="793750" indent="-225425" algn="l" rtl="0" eaLnBrk="1" fontAlgn="base" hangingPunct="1">
        <a:lnSpc>
          <a:spcPts val="2425"/>
        </a:lnSpc>
        <a:spcBef>
          <a:spcPct val="50000"/>
        </a:spcBef>
        <a:spcAft>
          <a:spcPct val="0"/>
        </a:spcAft>
        <a:buClr>
          <a:schemeClr val="tx1"/>
        </a:buClr>
        <a:buFont typeface="Arial" charset="0"/>
        <a:defRPr sz="1600">
          <a:solidFill>
            <a:srgbClr val="5B4F3E"/>
          </a:solidFill>
          <a:latin typeface="Helvetica Neue"/>
          <a:ea typeface="+mn-ea"/>
          <a:cs typeface="Helvetica Neue"/>
        </a:defRPr>
      </a:lvl3pPr>
      <a:lvl4pPr marL="1257300" indent="-173038" algn="l" rtl="0" eaLnBrk="1" fontAlgn="base" hangingPunct="1">
        <a:lnSpc>
          <a:spcPts val="2425"/>
        </a:lnSpc>
        <a:spcBef>
          <a:spcPct val="50000"/>
        </a:spcBef>
        <a:spcAft>
          <a:spcPct val="0"/>
        </a:spcAft>
        <a:buClr>
          <a:schemeClr val="tx1"/>
        </a:buClr>
        <a:buFont typeface="Arial" charset="0"/>
        <a:defRPr sz="1600">
          <a:solidFill>
            <a:srgbClr val="5B4F3E"/>
          </a:solidFill>
          <a:latin typeface="Helvetica Neue"/>
          <a:ea typeface="+mn-ea"/>
          <a:cs typeface="Helvetica Neue"/>
        </a:defRPr>
      </a:lvl4pPr>
      <a:lvl5pPr marL="1773238" indent="-225425" algn="l" rtl="0" eaLnBrk="1" fontAlgn="base" hangingPunct="1">
        <a:lnSpc>
          <a:spcPts val="2425"/>
        </a:lnSpc>
        <a:spcBef>
          <a:spcPct val="50000"/>
        </a:spcBef>
        <a:spcAft>
          <a:spcPct val="0"/>
        </a:spcAft>
        <a:buClr>
          <a:schemeClr val="tx1"/>
        </a:buClr>
        <a:buFont typeface="Arial" charset="0"/>
        <a:defRPr sz="1600">
          <a:solidFill>
            <a:srgbClr val="5B4F3E"/>
          </a:solidFill>
          <a:latin typeface="Helvetica Neue"/>
          <a:ea typeface="+mn-ea"/>
          <a:cs typeface="Helvetica Neue"/>
        </a:defRPr>
      </a:lvl5pPr>
      <a:lvl6pPr marL="2230438" indent="-22542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accent2"/>
          </a:solidFill>
          <a:latin typeface="+mn-lt"/>
          <a:ea typeface="+mn-ea"/>
          <a:cs typeface="+mn-cs"/>
        </a:defRPr>
      </a:lvl6pPr>
      <a:lvl7pPr marL="2687638" indent="-22542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accent2"/>
          </a:solidFill>
          <a:latin typeface="+mn-lt"/>
          <a:ea typeface="+mn-ea"/>
          <a:cs typeface="+mn-cs"/>
        </a:defRPr>
      </a:lvl7pPr>
      <a:lvl8pPr marL="3144838" indent="-22542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accent2"/>
          </a:solidFill>
          <a:latin typeface="+mn-lt"/>
          <a:ea typeface="+mn-ea"/>
          <a:cs typeface="+mn-cs"/>
        </a:defRPr>
      </a:lvl8pPr>
      <a:lvl9pPr marL="3602038" indent="-22542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29572"/>
            <a:ext cx="8382000" cy="591412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1038"/>
          </a:xfrm>
        </p:spPr>
        <p:txBody>
          <a:bodyPr anchor="t"/>
          <a:lstStyle/>
          <a:p>
            <a:pPr algn="ctr"/>
            <a:r>
              <a:rPr lang="en-US" b="1" dirty="0" smtClean="0"/>
              <a:t>States with Sales Taxes on Bottled Water (as of January 1, 2014)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086600" y="6553200"/>
            <a:ext cx="12954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6172200"/>
            <a:ext cx="72555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Source: Bridging the Gap Research Program, University of Illinois at Chicago, 2014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3231026"/>
      </p:ext>
    </p:extLst>
  </p:cSld>
  <p:clrMapOvr>
    <a:masterClrMapping/>
  </p:clrMapOvr>
</p:sld>
</file>

<file path=ppt/theme/theme1.xml><?xml version="1.0" encoding="utf-8"?>
<a:theme xmlns:a="http://schemas.openxmlformats.org/drawingml/2006/main" name="RWJF_BTG_TEMPLATE_final">
  <a:themeElements>
    <a:clrScheme name="RWJF Chart and Graph Standards">
      <a:dk1>
        <a:srgbClr val="58595C"/>
      </a:dk1>
      <a:lt1>
        <a:srgbClr val="FFFFFF"/>
      </a:lt1>
      <a:dk2>
        <a:srgbClr val="808082"/>
      </a:dk2>
      <a:lt2>
        <a:srgbClr val="AFAFAF"/>
      </a:lt2>
      <a:accent1>
        <a:srgbClr val="416D19"/>
      </a:accent1>
      <a:accent2>
        <a:srgbClr val="065293"/>
      </a:accent2>
      <a:accent3>
        <a:srgbClr val="4E2A79"/>
      </a:accent3>
      <a:accent4>
        <a:srgbClr val="DE7C24"/>
      </a:accent4>
      <a:accent5>
        <a:srgbClr val="EBBA50"/>
      </a:accent5>
      <a:accent6>
        <a:srgbClr val="153369"/>
      </a:accent6>
      <a:hlink>
        <a:srgbClr val="035745"/>
      </a:hlink>
      <a:folHlink>
        <a:srgbClr val="E1D9D1"/>
      </a:folHlink>
    </a:clrScheme>
    <a:fontScheme name="RWJF CHarts and Graphs">
      <a:majorFont>
        <a:latin typeface="Georgia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/>
            <a:cs typeface="ＭＳ Ｐゴシック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/>
            <a:cs typeface="ＭＳ Ｐゴシック"/>
          </a:defRPr>
        </a:defPPr>
      </a:lstStyle>
    </a:lnDef>
  </a:objectDefaults>
  <a:extraClrSchemeLst>
    <a:extraClrScheme>
      <a:clrScheme name="RWJF TEMPLATE 04.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13">
        <a:dk1>
          <a:srgbClr val="6EC82D"/>
        </a:dk1>
        <a:lt1>
          <a:srgbClr val="FFFFFF"/>
        </a:lt1>
        <a:dk2>
          <a:srgbClr val="004BB4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5DAA25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RWJF_BTG_TEMPLATE_final</Template>
  <TotalTime>343</TotalTime>
  <Words>30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Georgia</vt:lpstr>
      <vt:lpstr>Helvetica Neue</vt:lpstr>
      <vt:lpstr>RWJF_BTG_TEMPLATE_final</vt:lpstr>
      <vt:lpstr>States with Sales Taxes on Bottled Water (as of January 1, 2014)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Yvonne Terry</dc:creator>
  <cp:lastModifiedBy>Jamie Chriqui</cp:lastModifiedBy>
  <cp:revision>40</cp:revision>
  <cp:lastPrinted>2013-10-08T16:08:57Z</cp:lastPrinted>
  <dcterms:created xsi:type="dcterms:W3CDTF">2013-09-30T16:54:40Z</dcterms:created>
  <dcterms:modified xsi:type="dcterms:W3CDTF">2014-04-02T19:37:20Z</dcterms:modified>
</cp:coreProperties>
</file>